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6" r:id="rId7"/>
    <p:sldId id="26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CE869-A9AE-1242-A69B-CC99BE4B4A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D511B-2C04-A446-A500-6A4E7A4D5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6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D511B-2C04-A446-A500-6A4E7A4D56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4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10/10/2016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“Who will stay home today?”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15123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2800" dirty="0"/>
              <a:t>What do we know…</a:t>
            </a:r>
          </a:p>
          <a:p>
            <a:r>
              <a:rPr lang="en-US" sz="2800" dirty="0"/>
              <a:t>What do we need to know about parental sharing of leave to care for sick children?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000" dirty="0"/>
              <a:t>Linda Haas, Indiana University, USA</a:t>
            </a:r>
          </a:p>
          <a:p>
            <a:r>
              <a:rPr lang="en-US" sz="2000" dirty="0"/>
              <a:t>Philip Hwang, University of Gothenburg, Sweden</a:t>
            </a:r>
          </a:p>
          <a:p>
            <a:r>
              <a:rPr lang="en-US" sz="2000" dirty="0"/>
              <a:t>Annual Meeting of the Network for Leave Policies and Related Research, 2016, Madrid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4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Outline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987" y="1447800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>
                <a:solidFill>
                  <a:schemeClr val="accent1"/>
                </a:solidFill>
              </a:rPr>
              <a:t>•</a:t>
            </a:r>
            <a:r>
              <a:rPr lang="en-US" dirty="0"/>
              <a:t> Why study fathers’ use of leave to care for sick children?  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dirty="0">
                <a:solidFill>
                  <a:schemeClr val="accent1"/>
                </a:solidFill>
              </a:rPr>
              <a:t>•</a:t>
            </a:r>
            <a:r>
              <a:rPr lang="en-US" dirty="0"/>
              <a:t> What do we know about fathers’ right to leave to care for sick children? </a:t>
            </a:r>
          </a:p>
          <a:p>
            <a:pPr lvl="1"/>
            <a:r>
              <a:rPr lang="en-US" sz="3200" dirty="0"/>
              <a:t>Findings from a 2015 Swedish study </a:t>
            </a:r>
          </a:p>
          <a:p>
            <a:pPr marL="82296" indent="0">
              <a:buNone/>
            </a:pPr>
            <a:endParaRPr lang="en-US" sz="2400" dirty="0"/>
          </a:p>
          <a:p>
            <a:pPr marL="82296" indent="0">
              <a:buNone/>
            </a:pPr>
            <a:r>
              <a:rPr lang="en-US" dirty="0">
                <a:solidFill>
                  <a:schemeClr val="accent1"/>
                </a:solidFill>
              </a:rPr>
              <a:t>•</a:t>
            </a:r>
            <a:r>
              <a:rPr lang="en-US" dirty="0"/>
              <a:t> What future research is called for?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82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Why study fathers’ use of leave to care for sick children?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Unlike parental leave:</a:t>
            </a:r>
          </a:p>
          <a:p>
            <a:pPr lvl="1"/>
            <a:r>
              <a:rPr lang="en-US" dirty="0"/>
              <a:t>Doesn’t typically interfere with breastfeeding </a:t>
            </a:r>
          </a:p>
          <a:p>
            <a:pPr lvl="1"/>
            <a:r>
              <a:rPr lang="en-US" dirty="0"/>
              <a:t>Fathers home alone </a:t>
            </a:r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builds skills </a:t>
            </a:r>
          </a:p>
          <a:p>
            <a:pPr lvl="1"/>
            <a:r>
              <a:rPr lang="en-US" dirty="0"/>
              <a:t>Requires intensive nurturing </a:t>
            </a:r>
            <a:r>
              <a:rPr lang="en-US" sz="20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builds skills </a:t>
            </a:r>
          </a:p>
          <a:p>
            <a:pPr lvl="1"/>
            <a:r>
              <a:rPr lang="en-US" dirty="0"/>
              <a:t>Cannot be planned ahead</a:t>
            </a:r>
          </a:p>
          <a:p>
            <a:pPr lvl="1"/>
            <a:endParaRPr lang="en-US" sz="2200" dirty="0"/>
          </a:p>
          <a:p>
            <a:r>
              <a:rPr lang="en-US" dirty="0"/>
              <a:t>Like parental leave:</a:t>
            </a:r>
          </a:p>
          <a:p>
            <a:pPr lvl="1"/>
            <a:r>
              <a:rPr lang="en-US" dirty="0"/>
              <a:t>Challenges gendered assumptions about work and caregiving</a:t>
            </a:r>
          </a:p>
          <a:p>
            <a:pPr lvl="1"/>
            <a:r>
              <a:rPr lang="en-US" dirty="0"/>
              <a:t>Might promote shared division of labor </a:t>
            </a:r>
          </a:p>
          <a:p>
            <a:pPr lvl="1"/>
            <a:r>
              <a:rPr lang="en-US" dirty="0"/>
              <a:t>Promotes strong father-child relations</a:t>
            </a:r>
          </a:p>
          <a:p>
            <a:pPr lvl="1"/>
            <a:r>
              <a:rPr lang="en-US" dirty="0"/>
              <a:t>Could reduce discrimination against mothers</a:t>
            </a:r>
          </a:p>
          <a:p>
            <a:endParaRPr lang="en-US" sz="26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62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What do we know about fathers’ leave to care for sick children?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1300" dirty="0"/>
          </a:p>
          <a:p>
            <a:r>
              <a:rPr lang="en-US" dirty="0"/>
              <a:t>EU directive entitles fathers to time off </a:t>
            </a:r>
          </a:p>
          <a:p>
            <a:r>
              <a:rPr lang="en-US" dirty="0"/>
              <a:t>12 EU countries offer fathers at least 10 days with pay per year (+4 non-EU), 4 EU states  </a:t>
            </a:r>
            <a:r>
              <a:rPr lang="en-US"/>
              <a:t>offer leave without </a:t>
            </a:r>
            <a:r>
              <a:rPr lang="en-US" dirty="0"/>
              <a:t>pay</a:t>
            </a:r>
          </a:p>
          <a:p>
            <a:r>
              <a:rPr lang="en-US" dirty="0"/>
              <a:t>Taken more than parental leave</a:t>
            </a:r>
          </a:p>
          <a:p>
            <a:pPr marL="82296" indent="0">
              <a:buNone/>
            </a:pPr>
            <a:r>
              <a:rPr lang="en-US" dirty="0"/>
              <a:t>	</a:t>
            </a:r>
            <a:r>
              <a:rPr lang="en-US" sz="2800" dirty="0"/>
              <a:t>(e.g., Swedish fathers take 38% of sick leave leave 	days, 25% of parental leave days)</a:t>
            </a:r>
          </a:p>
          <a:p>
            <a:r>
              <a:rPr lang="en-US" dirty="0"/>
              <a:t>No upward trend (Finland and Sweden)</a:t>
            </a:r>
          </a:p>
          <a:p>
            <a:r>
              <a:rPr lang="en-US" dirty="0"/>
              <a:t>Taken less when partner’s income is low, when he works in private sector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92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7"/>
            <a:ext cx="7498080" cy="1482263"/>
          </a:xfrm>
        </p:spPr>
        <p:txBody>
          <a:bodyPr>
            <a:noAutofit/>
          </a:bodyPr>
          <a:lstStyle/>
          <a:p>
            <a:r>
              <a:rPr lang="en-US" sz="3600" dirty="0">
                <a:effectLst/>
              </a:rPr>
              <a:t>2014 Swedish Study of White-Collar Fathers in Private Sector (N=1,344) </a:t>
            </a:r>
            <a:br>
              <a:rPr lang="en-US" sz="3600" dirty="0">
                <a:effectLst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9602"/>
            <a:ext cx="7498080" cy="5125727"/>
          </a:xfrm>
        </p:spPr>
        <p:txBody>
          <a:bodyPr/>
          <a:lstStyle/>
          <a:p>
            <a:r>
              <a:rPr lang="en-US" dirty="0"/>
              <a:t>Telephone survey, 56% response rate</a:t>
            </a:r>
          </a:p>
          <a:p>
            <a:r>
              <a:rPr lang="en-US" dirty="0"/>
              <a:t>Conducted by Novus of </a:t>
            </a:r>
            <a:r>
              <a:rPr lang="en-US" dirty="0" err="1"/>
              <a:t>Unionen</a:t>
            </a:r>
            <a:r>
              <a:rPr lang="en-US" dirty="0"/>
              <a:t> members  (largest union)</a:t>
            </a:r>
          </a:p>
          <a:p>
            <a:r>
              <a:rPr lang="en-US" dirty="0"/>
              <a:t>34% were managers</a:t>
            </a:r>
          </a:p>
          <a:p>
            <a:r>
              <a:rPr lang="en-US" dirty="0"/>
              <a:t>74% took turns being home with partner</a:t>
            </a:r>
          </a:p>
          <a:p>
            <a:r>
              <a:rPr lang="en-US" dirty="0"/>
              <a:t>Overall finding:  </a:t>
            </a:r>
          </a:p>
          <a:p>
            <a:pPr marL="82296" indent="0">
              <a:buNone/>
            </a:pPr>
            <a:r>
              <a:rPr lang="en-US" dirty="0"/>
              <a:t>**</a:t>
            </a:r>
            <a:r>
              <a:rPr lang="en-US" dirty="0" err="1"/>
              <a:t>Worklife</a:t>
            </a:r>
            <a:r>
              <a:rPr lang="en-US" dirty="0"/>
              <a:t> was “boundary-less” – when fathers were home with sick children, many continued working and experienced stress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396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Two ways fathers were at home: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5590" y="1524000"/>
            <a:ext cx="3427505" cy="4663440"/>
          </a:xfrm>
          <a:ln>
            <a:solidFill>
              <a:srgbClr val="3366FF"/>
            </a:solidFill>
          </a:ln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sz="3000" dirty="0"/>
              <a:t>VABBNING </a:t>
            </a:r>
            <a:r>
              <a:rPr lang="en-US" dirty="0"/>
              <a:t>= benefit</a:t>
            </a:r>
          </a:p>
          <a:p>
            <a:pPr marL="82296" indent="0">
              <a:buNone/>
            </a:pPr>
            <a:r>
              <a:rPr lang="en-US" dirty="0"/>
              <a:t>• 84% fathers</a:t>
            </a:r>
          </a:p>
          <a:p>
            <a:pPr marL="82296" indent="0">
              <a:buNone/>
            </a:pPr>
            <a:r>
              <a:rPr lang="en-US" dirty="0"/>
              <a:t>• 47% could not detach themselves from work</a:t>
            </a:r>
          </a:p>
          <a:p>
            <a:pPr marL="82296" indent="0">
              <a:buNone/>
            </a:pPr>
            <a:r>
              <a:rPr lang="en-US" dirty="0"/>
              <a:t>• 43% worked at home to reduce workload</a:t>
            </a:r>
          </a:p>
          <a:p>
            <a:pPr marL="82296" indent="0">
              <a:buNone/>
            </a:pPr>
            <a:r>
              <a:rPr lang="en-US" dirty="0"/>
              <a:t>• 38% felt stressed about work when home</a:t>
            </a:r>
          </a:p>
          <a:p>
            <a:pPr marL="82296" indent="0">
              <a:buNone/>
            </a:pPr>
            <a:r>
              <a:rPr lang="en-US" dirty="0"/>
              <a:t>• 27% bad conscience because not at work </a:t>
            </a:r>
          </a:p>
          <a:p>
            <a:pPr marL="82296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3190" y="1524000"/>
            <a:ext cx="4010498" cy="4663440"/>
          </a:xfrm>
          <a:ln>
            <a:solidFill>
              <a:srgbClr val="3366FF"/>
            </a:solidFill>
          </a:ln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sz="3000" dirty="0"/>
              <a:t>VOBBNING </a:t>
            </a:r>
            <a:r>
              <a:rPr lang="en-US" dirty="0"/>
              <a:t>= no benefit</a:t>
            </a:r>
          </a:p>
          <a:p>
            <a:pPr marL="82296" indent="0">
              <a:buNone/>
            </a:pPr>
            <a:r>
              <a:rPr lang="en-US" dirty="0"/>
              <a:t>• 40% fathers (always/often)</a:t>
            </a:r>
          </a:p>
          <a:p>
            <a:pPr marL="82296" indent="0">
              <a:buNone/>
            </a:pPr>
            <a:r>
              <a:rPr lang="en-US" dirty="0"/>
              <a:t>• reasons: </a:t>
            </a:r>
          </a:p>
          <a:p>
            <a:pPr marL="82296" indent="0">
              <a:buNone/>
            </a:pPr>
            <a:r>
              <a:rPr lang="en-US" dirty="0"/>
              <a:t> 	</a:t>
            </a:r>
            <a:r>
              <a:rPr lang="en-US" sz="2600" dirty="0"/>
              <a:t>time pressure</a:t>
            </a:r>
          </a:p>
          <a:p>
            <a:pPr marL="82296" indent="0">
              <a:buNone/>
            </a:pPr>
            <a:r>
              <a:rPr lang="en-US" sz="2600" dirty="0"/>
              <a:t>	co-worker loyalty</a:t>
            </a:r>
          </a:p>
          <a:p>
            <a:pPr marL="82296" indent="0">
              <a:buNone/>
            </a:pPr>
            <a:r>
              <a:rPr lang="en-US" sz="2600" dirty="0"/>
              <a:t> 	specialization</a:t>
            </a:r>
          </a:p>
          <a:p>
            <a:pPr marL="82296" indent="0">
              <a:buNone/>
            </a:pPr>
            <a:r>
              <a:rPr lang="en-US" dirty="0"/>
              <a:t> • 35% said they were not “there” for their children</a:t>
            </a:r>
          </a:p>
          <a:p>
            <a:pPr marL="82296" indent="0">
              <a:buNone/>
            </a:pPr>
            <a:r>
              <a:rPr lang="en-US" dirty="0"/>
              <a:t>• 31% would like to not “</a:t>
            </a:r>
            <a:r>
              <a:rPr lang="en-US" dirty="0" err="1"/>
              <a:t>vobba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702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81684"/>
          </a:xfrm>
        </p:spPr>
        <p:txBody>
          <a:bodyPr/>
          <a:lstStyle/>
          <a:p>
            <a:r>
              <a:rPr lang="en-US" dirty="0"/>
              <a:t>Conclusion?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32436"/>
            <a:ext cx="7498080" cy="499207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dirty="0"/>
              <a:t>Policy is good but…</a:t>
            </a:r>
            <a:endParaRPr lang="en-US" dirty="0">
              <a:solidFill>
                <a:srgbClr val="3891A7"/>
              </a:solidFill>
            </a:endParaRPr>
          </a:p>
          <a:p>
            <a:pPr marL="82296" indent="0">
              <a:buNone/>
            </a:pPr>
            <a:r>
              <a:rPr lang="en-US" dirty="0">
                <a:solidFill>
                  <a:srgbClr val="3891A7"/>
                </a:solidFill>
              </a:rPr>
              <a:t>•</a:t>
            </a:r>
            <a:r>
              <a:rPr lang="en-US" dirty="0"/>
              <a:t>  </a:t>
            </a:r>
            <a:r>
              <a:rPr lang="en-US" sz="2800" dirty="0"/>
              <a:t>White-collar fathers </a:t>
            </a:r>
          </a:p>
          <a:p>
            <a:pPr marL="82296" indent="0">
              <a:buNone/>
            </a:pPr>
            <a:r>
              <a:rPr lang="en-US" sz="2800" dirty="0"/>
              <a:t>pressured to prioritize work</a:t>
            </a:r>
          </a:p>
          <a:p>
            <a:pPr marL="82296" indent="0">
              <a:buNone/>
            </a:pPr>
            <a:r>
              <a:rPr lang="en-US" sz="2800" dirty="0"/>
              <a:t>even when home, by wor</a:t>
            </a:r>
            <a:r>
              <a:rPr lang="en-US" sz="3000" dirty="0"/>
              <a:t>k   </a:t>
            </a:r>
            <a:r>
              <a:rPr lang="en-US" sz="1300" dirty="0"/>
              <a:t>Picture from Radio Sweden 14/2/14</a:t>
            </a:r>
          </a:p>
          <a:p>
            <a:pPr marL="82296" indent="0">
              <a:buNone/>
            </a:pPr>
            <a:r>
              <a:rPr lang="en-US" sz="2800" dirty="0"/>
              <a:t>culture norms, work intensification, technology</a:t>
            </a:r>
          </a:p>
          <a:p>
            <a:pPr marL="82296" indent="0">
              <a:buNone/>
            </a:pPr>
            <a:r>
              <a:rPr lang="en-US" sz="2800" b="1" dirty="0">
                <a:solidFill>
                  <a:srgbClr val="3891A7"/>
                </a:solidFill>
              </a:rPr>
              <a:t>•</a:t>
            </a:r>
            <a:r>
              <a:rPr lang="en-US" sz="2800" dirty="0"/>
              <a:t> How can policies promote fathers disconnecting from work to do childcare?</a:t>
            </a:r>
          </a:p>
          <a:p>
            <a:pPr marL="82296" indent="0">
              <a:buNone/>
            </a:pPr>
            <a:r>
              <a:rPr lang="en-US" sz="2800" b="1" dirty="0">
                <a:solidFill>
                  <a:srgbClr val="3891A7"/>
                </a:solidFill>
              </a:rPr>
              <a:t>•</a:t>
            </a:r>
            <a:r>
              <a:rPr lang="en-US" sz="2800" dirty="0"/>
              <a:t> What research on fathers’ use of leave to care for sick children is needed?</a:t>
            </a:r>
          </a:p>
        </p:txBody>
      </p:sp>
      <p:pic>
        <p:nvPicPr>
          <p:cNvPr id="4" name="Picture 3" descr="http://sverigesradio.se/sida/images/160/3177504_2048_1369.jpg?preset=articl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334" y="854479"/>
            <a:ext cx="3147354" cy="2377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866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167</TotalTime>
  <Words>412</Words>
  <Application>Microsoft Office PowerPoint</Application>
  <PresentationFormat>On-screen Show (4:3)</PresentationFormat>
  <Paragraphs>68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Gill Sans MT</vt:lpstr>
      <vt:lpstr>Verdana</vt:lpstr>
      <vt:lpstr>Wingdings</vt:lpstr>
      <vt:lpstr>Wingdings 2</vt:lpstr>
      <vt:lpstr>Solstice</vt:lpstr>
      <vt:lpstr>“Who will stay home today?”</vt:lpstr>
      <vt:lpstr>Outline </vt:lpstr>
      <vt:lpstr>Why study fathers’ use of leave to care for sick children?  </vt:lpstr>
      <vt:lpstr>What do we know about fathers’ leave to care for sick children? </vt:lpstr>
      <vt:lpstr>2014 Swedish Study of White-Collar Fathers in Private Sector (N=1,344)  </vt:lpstr>
      <vt:lpstr>Two ways fathers were at home: </vt:lpstr>
      <vt:lpstr>Conclusion?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lhaas</dc:creator>
  <cp:lastModifiedBy>peter.moss</cp:lastModifiedBy>
  <cp:revision>26</cp:revision>
  <dcterms:created xsi:type="dcterms:W3CDTF">2016-09-02T13:16:34Z</dcterms:created>
  <dcterms:modified xsi:type="dcterms:W3CDTF">2016-10-10T06:04:57Z</dcterms:modified>
</cp:coreProperties>
</file>