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docx" ContentType="application/vnd.openxmlformats-officedocument.wordprocessingml.document"/>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handoutMasterIdLst>
    <p:handoutMasterId r:id="rId25"/>
  </p:handoutMasterIdLst>
  <p:sldIdLst>
    <p:sldId id="256" r:id="rId2"/>
    <p:sldId id="261" r:id="rId3"/>
    <p:sldId id="322" r:id="rId4"/>
    <p:sldId id="265" r:id="rId5"/>
    <p:sldId id="281" r:id="rId6"/>
    <p:sldId id="271" r:id="rId7"/>
    <p:sldId id="282" r:id="rId8"/>
    <p:sldId id="284" r:id="rId9"/>
    <p:sldId id="301" r:id="rId10"/>
    <p:sldId id="286" r:id="rId11"/>
    <p:sldId id="291" r:id="rId12"/>
    <p:sldId id="283" r:id="rId13"/>
    <p:sldId id="285" r:id="rId14"/>
    <p:sldId id="300" r:id="rId15"/>
    <p:sldId id="287" r:id="rId16"/>
    <p:sldId id="306" r:id="rId17"/>
    <p:sldId id="313" r:id="rId18"/>
    <p:sldId id="323" r:id="rId19"/>
    <p:sldId id="317" r:id="rId20"/>
    <p:sldId id="319" r:id="rId21"/>
    <p:sldId id="320" r:id="rId22"/>
    <p:sldId id="321"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clrMode="bw" frameSlides="1"/>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FE3A442-21F5-6B4B-B649-EEA644F61850}" type="doc">
      <dgm:prSet loTypeId="urn:microsoft.com/office/officeart/2005/8/layout/hierarchy2" loCatId="" qsTypeId="urn:microsoft.com/office/officeart/2005/8/quickstyle/simple4" qsCatId="simple" csTypeId="urn:microsoft.com/office/officeart/2005/8/colors/accent0_1" csCatId="mainScheme" phldr="1"/>
      <dgm:spPr/>
      <dgm:t>
        <a:bodyPr/>
        <a:lstStyle/>
        <a:p>
          <a:endParaRPr lang="en-US"/>
        </a:p>
      </dgm:t>
    </dgm:pt>
    <dgm:pt modelId="{D04410D3-F317-9F43-9C3C-30331C7903F4}">
      <dgm:prSet phldrT="[Text]" custT="1"/>
      <dgm:spPr/>
      <dgm:t>
        <a:bodyPr/>
        <a:lstStyle/>
        <a:p>
          <a:pPr>
            <a:lnSpc>
              <a:spcPct val="80000"/>
            </a:lnSpc>
          </a:pPr>
          <a:r>
            <a:rPr lang="en-US" sz="2000" dirty="0" smtClean="0"/>
            <a:t>Two top managers</a:t>
          </a:r>
        </a:p>
        <a:p>
          <a:pPr>
            <a:lnSpc>
              <a:spcPct val="80000"/>
            </a:lnSpc>
          </a:pPr>
          <a:r>
            <a:rPr lang="en-US" sz="2000" dirty="0" smtClean="0"/>
            <a:t>(1 HR)</a:t>
          </a:r>
          <a:endParaRPr lang="en-US" sz="2000" dirty="0"/>
        </a:p>
      </dgm:t>
    </dgm:pt>
    <dgm:pt modelId="{226172A7-C3B0-FB4E-96A0-D2615C4AEFFB}" type="parTrans" cxnId="{948E82A0-7F1A-DD4B-85C6-2B67065FB3D6}">
      <dgm:prSet/>
      <dgm:spPr/>
      <dgm:t>
        <a:bodyPr/>
        <a:lstStyle/>
        <a:p>
          <a:endParaRPr lang="en-US" sz="1600"/>
        </a:p>
      </dgm:t>
    </dgm:pt>
    <dgm:pt modelId="{7D1D6E00-7D85-9149-A3C0-0650251E7D30}" type="sibTrans" cxnId="{948E82A0-7F1A-DD4B-85C6-2B67065FB3D6}">
      <dgm:prSet/>
      <dgm:spPr/>
      <dgm:t>
        <a:bodyPr/>
        <a:lstStyle/>
        <a:p>
          <a:endParaRPr lang="en-US" sz="1600"/>
        </a:p>
      </dgm:t>
    </dgm:pt>
    <dgm:pt modelId="{6B820EBC-53C3-BE49-8308-614629DC1BEE}">
      <dgm:prSet phldrT="[Text]" custT="1"/>
      <dgm:spPr/>
      <dgm:t>
        <a:bodyPr/>
        <a:lstStyle/>
        <a:p>
          <a:r>
            <a:rPr lang="en-US" sz="2000" dirty="0"/>
            <a:t>White-coll</a:t>
          </a:r>
          <a:r>
            <a:rPr lang="en-US" sz="1600" dirty="0"/>
            <a:t>ar </a:t>
          </a:r>
          <a:r>
            <a:rPr lang="en-US" sz="2000" dirty="0"/>
            <a:t>middle manager</a:t>
          </a:r>
        </a:p>
      </dgm:t>
    </dgm:pt>
    <dgm:pt modelId="{4DDF89D5-2DDF-CA40-9164-5DFE79830F7F}" type="parTrans" cxnId="{7B5E14B0-2970-FA4F-B8DC-D5E174D28D58}">
      <dgm:prSet custT="1"/>
      <dgm:spPr/>
      <dgm:t>
        <a:bodyPr/>
        <a:lstStyle/>
        <a:p>
          <a:endParaRPr lang="en-US" sz="1600"/>
        </a:p>
      </dgm:t>
    </dgm:pt>
    <dgm:pt modelId="{D2467E5C-E881-0941-ABD8-1A534522C9F7}" type="sibTrans" cxnId="{7B5E14B0-2970-FA4F-B8DC-D5E174D28D58}">
      <dgm:prSet/>
      <dgm:spPr/>
      <dgm:t>
        <a:bodyPr/>
        <a:lstStyle/>
        <a:p>
          <a:endParaRPr lang="en-US" sz="1600"/>
        </a:p>
      </dgm:t>
    </dgm:pt>
    <dgm:pt modelId="{E5D4971D-2A4F-6547-A225-F5787F6CBB6D}">
      <dgm:prSet phldrT="[Text]" custT="1"/>
      <dgm:spPr/>
      <dgm:t>
        <a:bodyPr/>
        <a:lstStyle/>
        <a:p>
          <a:pPr>
            <a:lnSpc>
              <a:spcPct val="80000"/>
            </a:lnSpc>
          </a:pPr>
          <a:r>
            <a:rPr lang="en-US" sz="2000" dirty="0"/>
            <a:t>Focus group </a:t>
          </a:r>
        </a:p>
        <a:p>
          <a:pPr>
            <a:lnSpc>
              <a:spcPct val="80000"/>
            </a:lnSpc>
          </a:pPr>
          <a:r>
            <a:rPr lang="en-US" sz="2000" dirty="0"/>
            <a:t>3-5 white-collar </a:t>
          </a:r>
          <a:r>
            <a:rPr lang="en-US" sz="2000" dirty="0" smtClean="0"/>
            <a:t>fathers in work group</a:t>
          </a:r>
          <a:endParaRPr lang="en-US" sz="2000" dirty="0"/>
        </a:p>
      </dgm:t>
    </dgm:pt>
    <dgm:pt modelId="{EDB4438F-B116-B141-AF63-7DC63D8EE275}" type="parTrans" cxnId="{0D4E2737-FA03-274B-969D-7F09040AD1E1}">
      <dgm:prSet custT="1"/>
      <dgm:spPr/>
      <dgm:t>
        <a:bodyPr/>
        <a:lstStyle/>
        <a:p>
          <a:endParaRPr lang="en-US" sz="1600"/>
        </a:p>
      </dgm:t>
    </dgm:pt>
    <dgm:pt modelId="{A9C082BA-A1C5-B946-8C95-915EEE4F827B}" type="sibTrans" cxnId="{0D4E2737-FA03-274B-969D-7F09040AD1E1}">
      <dgm:prSet/>
      <dgm:spPr/>
      <dgm:t>
        <a:bodyPr/>
        <a:lstStyle/>
        <a:p>
          <a:endParaRPr lang="en-US" sz="1600"/>
        </a:p>
      </dgm:t>
    </dgm:pt>
    <dgm:pt modelId="{7B8A8EB8-DEB3-FA42-9A2F-8814FBAEFC7F}">
      <dgm:prSet phldrT="[Text]" custT="1"/>
      <dgm:spPr/>
      <dgm:t>
        <a:bodyPr/>
        <a:lstStyle/>
        <a:p>
          <a:r>
            <a:rPr lang="en-US" sz="2000" dirty="0"/>
            <a:t>Blue-collar middle manager</a:t>
          </a:r>
        </a:p>
      </dgm:t>
    </dgm:pt>
    <dgm:pt modelId="{4C497FF7-56B2-1145-9E16-FEA4BB85222E}" type="parTrans" cxnId="{818D81BA-CA26-6147-AC4D-7B9DBC2E948B}">
      <dgm:prSet custT="1"/>
      <dgm:spPr/>
      <dgm:t>
        <a:bodyPr/>
        <a:lstStyle/>
        <a:p>
          <a:endParaRPr lang="en-US" sz="1600"/>
        </a:p>
      </dgm:t>
    </dgm:pt>
    <dgm:pt modelId="{1F0DF180-E7AC-334C-99C7-D06E6CBD47C2}" type="sibTrans" cxnId="{818D81BA-CA26-6147-AC4D-7B9DBC2E948B}">
      <dgm:prSet/>
      <dgm:spPr/>
      <dgm:t>
        <a:bodyPr/>
        <a:lstStyle/>
        <a:p>
          <a:endParaRPr lang="en-US" sz="1600"/>
        </a:p>
      </dgm:t>
    </dgm:pt>
    <dgm:pt modelId="{0497831A-AD32-CC4B-95DC-CF8DB6CD9762}">
      <dgm:prSet phldrT="[Text]" custT="1"/>
      <dgm:spPr/>
      <dgm:t>
        <a:bodyPr/>
        <a:lstStyle/>
        <a:p>
          <a:pPr>
            <a:lnSpc>
              <a:spcPct val="80000"/>
            </a:lnSpc>
          </a:pPr>
          <a:r>
            <a:rPr lang="en-US" sz="2000" dirty="0"/>
            <a:t>Focus group </a:t>
          </a:r>
          <a:endParaRPr lang="en-US" sz="2000" dirty="0" smtClean="0"/>
        </a:p>
        <a:p>
          <a:pPr>
            <a:lnSpc>
              <a:spcPct val="80000"/>
            </a:lnSpc>
          </a:pPr>
          <a:r>
            <a:rPr lang="en-US" sz="2000" dirty="0" smtClean="0"/>
            <a:t>3</a:t>
          </a:r>
          <a:r>
            <a:rPr lang="en-US" sz="2000" dirty="0"/>
            <a:t>-5 blue-collar </a:t>
          </a:r>
          <a:r>
            <a:rPr lang="en-US" sz="2000" dirty="0" smtClean="0"/>
            <a:t>fathers in work group</a:t>
          </a:r>
          <a:endParaRPr lang="en-US" sz="2000" dirty="0"/>
        </a:p>
      </dgm:t>
    </dgm:pt>
    <dgm:pt modelId="{CE63D8C3-0DB5-7F4F-8687-8149B9D5E721}" type="parTrans" cxnId="{B8191DEB-7AA9-C742-9CF8-0FD3B1403AE4}">
      <dgm:prSet custT="1"/>
      <dgm:spPr/>
      <dgm:t>
        <a:bodyPr/>
        <a:lstStyle/>
        <a:p>
          <a:endParaRPr lang="en-US" sz="1600"/>
        </a:p>
      </dgm:t>
    </dgm:pt>
    <dgm:pt modelId="{D20E8891-05A8-3842-817A-003FA162E5E9}" type="sibTrans" cxnId="{B8191DEB-7AA9-C742-9CF8-0FD3B1403AE4}">
      <dgm:prSet/>
      <dgm:spPr/>
      <dgm:t>
        <a:bodyPr/>
        <a:lstStyle/>
        <a:p>
          <a:endParaRPr lang="en-US" sz="1600"/>
        </a:p>
      </dgm:t>
    </dgm:pt>
    <dgm:pt modelId="{18447243-B170-8549-BECD-1C8ADE054670}" type="pres">
      <dgm:prSet presAssocID="{CFE3A442-21F5-6B4B-B649-EEA644F61850}" presName="diagram" presStyleCnt="0">
        <dgm:presLayoutVars>
          <dgm:chPref val="1"/>
          <dgm:dir/>
          <dgm:animOne val="branch"/>
          <dgm:animLvl val="lvl"/>
          <dgm:resizeHandles val="exact"/>
        </dgm:presLayoutVars>
      </dgm:prSet>
      <dgm:spPr/>
      <dgm:t>
        <a:bodyPr/>
        <a:lstStyle/>
        <a:p>
          <a:endParaRPr lang="en-US"/>
        </a:p>
      </dgm:t>
    </dgm:pt>
    <dgm:pt modelId="{7CCE1AE3-C29D-2249-9265-B82A3B44F4A4}" type="pres">
      <dgm:prSet presAssocID="{D04410D3-F317-9F43-9C3C-30331C7903F4}" presName="root1" presStyleCnt="0"/>
      <dgm:spPr/>
      <dgm:t>
        <a:bodyPr/>
        <a:lstStyle/>
        <a:p>
          <a:endParaRPr lang="en-US"/>
        </a:p>
      </dgm:t>
    </dgm:pt>
    <dgm:pt modelId="{203A41F7-5A20-EB4A-B764-37FDFDAD769E}" type="pres">
      <dgm:prSet presAssocID="{D04410D3-F317-9F43-9C3C-30331C7903F4}" presName="LevelOneTextNode" presStyleLbl="node0" presStyleIdx="0" presStyleCnt="1">
        <dgm:presLayoutVars>
          <dgm:chPref val="3"/>
        </dgm:presLayoutVars>
      </dgm:prSet>
      <dgm:spPr/>
      <dgm:t>
        <a:bodyPr/>
        <a:lstStyle/>
        <a:p>
          <a:endParaRPr lang="en-US"/>
        </a:p>
      </dgm:t>
    </dgm:pt>
    <dgm:pt modelId="{27CCE55F-D44C-5C49-B344-AF4D574A0A4B}" type="pres">
      <dgm:prSet presAssocID="{D04410D3-F317-9F43-9C3C-30331C7903F4}" presName="level2hierChild" presStyleCnt="0"/>
      <dgm:spPr/>
      <dgm:t>
        <a:bodyPr/>
        <a:lstStyle/>
        <a:p>
          <a:endParaRPr lang="en-US"/>
        </a:p>
      </dgm:t>
    </dgm:pt>
    <dgm:pt modelId="{65BD15A5-2DAD-A34A-B4C1-7AC245298CDE}" type="pres">
      <dgm:prSet presAssocID="{4DDF89D5-2DDF-CA40-9164-5DFE79830F7F}" presName="conn2-1" presStyleLbl="parChTrans1D2" presStyleIdx="0" presStyleCnt="2"/>
      <dgm:spPr/>
      <dgm:t>
        <a:bodyPr/>
        <a:lstStyle/>
        <a:p>
          <a:endParaRPr lang="en-US"/>
        </a:p>
      </dgm:t>
    </dgm:pt>
    <dgm:pt modelId="{F775DDF4-EDDE-314C-B065-E5E822866F04}" type="pres">
      <dgm:prSet presAssocID="{4DDF89D5-2DDF-CA40-9164-5DFE79830F7F}" presName="connTx" presStyleLbl="parChTrans1D2" presStyleIdx="0" presStyleCnt="2"/>
      <dgm:spPr/>
      <dgm:t>
        <a:bodyPr/>
        <a:lstStyle/>
        <a:p>
          <a:endParaRPr lang="en-US"/>
        </a:p>
      </dgm:t>
    </dgm:pt>
    <dgm:pt modelId="{0EC9A315-3603-8642-A4EA-42EC9AE708EC}" type="pres">
      <dgm:prSet presAssocID="{6B820EBC-53C3-BE49-8308-614629DC1BEE}" presName="root2" presStyleCnt="0"/>
      <dgm:spPr/>
      <dgm:t>
        <a:bodyPr/>
        <a:lstStyle/>
        <a:p>
          <a:endParaRPr lang="en-US"/>
        </a:p>
      </dgm:t>
    </dgm:pt>
    <dgm:pt modelId="{E19CFA6A-39FB-7842-9A62-2AC53CDEA53F}" type="pres">
      <dgm:prSet presAssocID="{6B820EBC-53C3-BE49-8308-614629DC1BEE}" presName="LevelTwoTextNode" presStyleLbl="node2" presStyleIdx="0" presStyleCnt="2" custScaleY="142652" custLinFactNeighborX="2149" custLinFactNeighborY="7603">
        <dgm:presLayoutVars>
          <dgm:chPref val="3"/>
        </dgm:presLayoutVars>
      </dgm:prSet>
      <dgm:spPr/>
      <dgm:t>
        <a:bodyPr/>
        <a:lstStyle/>
        <a:p>
          <a:endParaRPr lang="en-US"/>
        </a:p>
      </dgm:t>
    </dgm:pt>
    <dgm:pt modelId="{C53D3B19-EFE8-8E41-A4CC-00C55FCC64A0}" type="pres">
      <dgm:prSet presAssocID="{6B820EBC-53C3-BE49-8308-614629DC1BEE}" presName="level3hierChild" presStyleCnt="0"/>
      <dgm:spPr/>
      <dgm:t>
        <a:bodyPr/>
        <a:lstStyle/>
        <a:p>
          <a:endParaRPr lang="en-US"/>
        </a:p>
      </dgm:t>
    </dgm:pt>
    <dgm:pt modelId="{93403DA8-8B5C-1147-833E-92AB8F59C551}" type="pres">
      <dgm:prSet presAssocID="{EDB4438F-B116-B141-AF63-7DC63D8EE275}" presName="conn2-1" presStyleLbl="parChTrans1D3" presStyleIdx="0" presStyleCnt="2"/>
      <dgm:spPr/>
      <dgm:t>
        <a:bodyPr/>
        <a:lstStyle/>
        <a:p>
          <a:endParaRPr lang="en-US"/>
        </a:p>
      </dgm:t>
    </dgm:pt>
    <dgm:pt modelId="{9B384069-C6F7-D040-8720-932D90C9B76F}" type="pres">
      <dgm:prSet presAssocID="{EDB4438F-B116-B141-AF63-7DC63D8EE275}" presName="connTx" presStyleLbl="parChTrans1D3" presStyleIdx="0" presStyleCnt="2"/>
      <dgm:spPr/>
      <dgm:t>
        <a:bodyPr/>
        <a:lstStyle/>
        <a:p>
          <a:endParaRPr lang="en-US"/>
        </a:p>
      </dgm:t>
    </dgm:pt>
    <dgm:pt modelId="{8F5913D6-0482-CD46-8739-EF77602CAAE1}" type="pres">
      <dgm:prSet presAssocID="{E5D4971D-2A4F-6547-A225-F5787F6CBB6D}" presName="root2" presStyleCnt="0"/>
      <dgm:spPr/>
      <dgm:t>
        <a:bodyPr/>
        <a:lstStyle/>
        <a:p>
          <a:endParaRPr lang="en-US"/>
        </a:p>
      </dgm:t>
    </dgm:pt>
    <dgm:pt modelId="{50E004DB-4929-504C-9268-81998253B5A8}" type="pres">
      <dgm:prSet presAssocID="{E5D4971D-2A4F-6547-A225-F5787F6CBB6D}" presName="LevelTwoTextNode" presStyleLbl="node3" presStyleIdx="0" presStyleCnt="2" custScaleX="158275" custScaleY="159876" custLinFactNeighborX="-3502" custLinFactNeighborY="5553">
        <dgm:presLayoutVars>
          <dgm:chPref val="3"/>
        </dgm:presLayoutVars>
      </dgm:prSet>
      <dgm:spPr/>
      <dgm:t>
        <a:bodyPr/>
        <a:lstStyle/>
        <a:p>
          <a:endParaRPr lang="en-US"/>
        </a:p>
      </dgm:t>
    </dgm:pt>
    <dgm:pt modelId="{A14CDA37-C52A-A741-ADE1-396E5A4CAB3E}" type="pres">
      <dgm:prSet presAssocID="{E5D4971D-2A4F-6547-A225-F5787F6CBB6D}" presName="level3hierChild" presStyleCnt="0"/>
      <dgm:spPr/>
      <dgm:t>
        <a:bodyPr/>
        <a:lstStyle/>
        <a:p>
          <a:endParaRPr lang="en-US"/>
        </a:p>
      </dgm:t>
    </dgm:pt>
    <dgm:pt modelId="{126E0118-6385-9E47-8F8C-98090F95E485}" type="pres">
      <dgm:prSet presAssocID="{4C497FF7-56B2-1145-9E16-FEA4BB85222E}" presName="conn2-1" presStyleLbl="parChTrans1D2" presStyleIdx="1" presStyleCnt="2"/>
      <dgm:spPr/>
      <dgm:t>
        <a:bodyPr/>
        <a:lstStyle/>
        <a:p>
          <a:endParaRPr lang="en-US"/>
        </a:p>
      </dgm:t>
    </dgm:pt>
    <dgm:pt modelId="{C4697FAD-BDE6-8249-9388-9C2DB69CC0E5}" type="pres">
      <dgm:prSet presAssocID="{4C497FF7-56B2-1145-9E16-FEA4BB85222E}" presName="connTx" presStyleLbl="parChTrans1D2" presStyleIdx="1" presStyleCnt="2"/>
      <dgm:spPr/>
      <dgm:t>
        <a:bodyPr/>
        <a:lstStyle/>
        <a:p>
          <a:endParaRPr lang="en-US"/>
        </a:p>
      </dgm:t>
    </dgm:pt>
    <dgm:pt modelId="{DA0C2E77-4D9B-6D4F-8BFE-D3A9ABBD5470}" type="pres">
      <dgm:prSet presAssocID="{7B8A8EB8-DEB3-FA42-9A2F-8814FBAEFC7F}" presName="root2" presStyleCnt="0"/>
      <dgm:spPr/>
      <dgm:t>
        <a:bodyPr/>
        <a:lstStyle/>
        <a:p>
          <a:endParaRPr lang="en-US"/>
        </a:p>
      </dgm:t>
    </dgm:pt>
    <dgm:pt modelId="{62DA4E73-BD6F-734B-8115-FB047812FF43}" type="pres">
      <dgm:prSet presAssocID="{7B8A8EB8-DEB3-FA42-9A2F-8814FBAEFC7F}" presName="LevelTwoTextNode" presStyleLbl="node2" presStyleIdx="1" presStyleCnt="2" custScaleX="101942" custScaleY="156183" custLinFactNeighborX="4868" custLinFactNeighborY="13628">
        <dgm:presLayoutVars>
          <dgm:chPref val="3"/>
        </dgm:presLayoutVars>
      </dgm:prSet>
      <dgm:spPr/>
      <dgm:t>
        <a:bodyPr/>
        <a:lstStyle/>
        <a:p>
          <a:endParaRPr lang="en-US"/>
        </a:p>
      </dgm:t>
    </dgm:pt>
    <dgm:pt modelId="{48A55056-4879-3E4D-A5BB-EDD4A7FB8F7F}" type="pres">
      <dgm:prSet presAssocID="{7B8A8EB8-DEB3-FA42-9A2F-8814FBAEFC7F}" presName="level3hierChild" presStyleCnt="0"/>
      <dgm:spPr/>
      <dgm:t>
        <a:bodyPr/>
        <a:lstStyle/>
        <a:p>
          <a:endParaRPr lang="en-US"/>
        </a:p>
      </dgm:t>
    </dgm:pt>
    <dgm:pt modelId="{3F7372C0-9A40-1840-9951-04B3E7B604A7}" type="pres">
      <dgm:prSet presAssocID="{CE63D8C3-0DB5-7F4F-8687-8149B9D5E721}" presName="conn2-1" presStyleLbl="parChTrans1D3" presStyleIdx="1" presStyleCnt="2"/>
      <dgm:spPr/>
      <dgm:t>
        <a:bodyPr/>
        <a:lstStyle/>
        <a:p>
          <a:endParaRPr lang="en-US"/>
        </a:p>
      </dgm:t>
    </dgm:pt>
    <dgm:pt modelId="{1EC47F64-1D5E-F843-BD42-183EDEBE5464}" type="pres">
      <dgm:prSet presAssocID="{CE63D8C3-0DB5-7F4F-8687-8149B9D5E721}" presName="connTx" presStyleLbl="parChTrans1D3" presStyleIdx="1" presStyleCnt="2"/>
      <dgm:spPr/>
      <dgm:t>
        <a:bodyPr/>
        <a:lstStyle/>
        <a:p>
          <a:endParaRPr lang="en-US"/>
        </a:p>
      </dgm:t>
    </dgm:pt>
    <dgm:pt modelId="{1C977A08-B148-FE49-B403-AF3964310DE2}" type="pres">
      <dgm:prSet presAssocID="{0497831A-AD32-CC4B-95DC-CF8DB6CD9762}" presName="root2" presStyleCnt="0"/>
      <dgm:spPr/>
      <dgm:t>
        <a:bodyPr/>
        <a:lstStyle/>
        <a:p>
          <a:endParaRPr lang="en-US"/>
        </a:p>
      </dgm:t>
    </dgm:pt>
    <dgm:pt modelId="{A644F05C-5A2F-114A-BF43-8236FBC32D84}" type="pres">
      <dgm:prSet presAssocID="{0497831A-AD32-CC4B-95DC-CF8DB6CD9762}" presName="LevelTwoTextNode" presStyleLbl="node3" presStyleIdx="1" presStyleCnt="2" custScaleX="154837" custScaleY="158139" custLinFactNeighborX="-3725" custLinFactNeighborY="14523">
        <dgm:presLayoutVars>
          <dgm:chPref val="3"/>
        </dgm:presLayoutVars>
      </dgm:prSet>
      <dgm:spPr/>
      <dgm:t>
        <a:bodyPr/>
        <a:lstStyle/>
        <a:p>
          <a:endParaRPr lang="en-US"/>
        </a:p>
      </dgm:t>
    </dgm:pt>
    <dgm:pt modelId="{4029BA4A-BDCB-464D-8415-F739BE895E30}" type="pres">
      <dgm:prSet presAssocID="{0497831A-AD32-CC4B-95DC-CF8DB6CD9762}" presName="level3hierChild" presStyleCnt="0"/>
      <dgm:spPr/>
      <dgm:t>
        <a:bodyPr/>
        <a:lstStyle/>
        <a:p>
          <a:endParaRPr lang="en-US"/>
        </a:p>
      </dgm:t>
    </dgm:pt>
  </dgm:ptLst>
  <dgm:cxnLst>
    <dgm:cxn modelId="{6BF8FA8B-AC73-294D-A797-9DA55FD0C6A4}" type="presOf" srcId="{CFE3A442-21F5-6B4B-B649-EEA644F61850}" destId="{18447243-B170-8549-BECD-1C8ADE054670}" srcOrd="0" destOrd="0" presId="urn:microsoft.com/office/officeart/2005/8/layout/hierarchy2"/>
    <dgm:cxn modelId="{B73BD147-2585-C645-92A2-0F8E1528A3F1}" type="presOf" srcId="{CE63D8C3-0DB5-7F4F-8687-8149B9D5E721}" destId="{1EC47F64-1D5E-F843-BD42-183EDEBE5464}" srcOrd="1" destOrd="0" presId="urn:microsoft.com/office/officeart/2005/8/layout/hierarchy2"/>
    <dgm:cxn modelId="{1D655076-A7E9-F94A-9405-608866AE9AD0}" type="presOf" srcId="{EDB4438F-B116-B141-AF63-7DC63D8EE275}" destId="{93403DA8-8B5C-1147-833E-92AB8F59C551}" srcOrd="0" destOrd="0" presId="urn:microsoft.com/office/officeart/2005/8/layout/hierarchy2"/>
    <dgm:cxn modelId="{0D4E2737-FA03-274B-969D-7F09040AD1E1}" srcId="{6B820EBC-53C3-BE49-8308-614629DC1BEE}" destId="{E5D4971D-2A4F-6547-A225-F5787F6CBB6D}" srcOrd="0" destOrd="0" parTransId="{EDB4438F-B116-B141-AF63-7DC63D8EE275}" sibTransId="{A9C082BA-A1C5-B946-8C95-915EEE4F827B}"/>
    <dgm:cxn modelId="{0E48D5FD-E6F3-DF48-B79E-4F66A64DD76B}" type="presOf" srcId="{4C497FF7-56B2-1145-9E16-FEA4BB85222E}" destId="{126E0118-6385-9E47-8F8C-98090F95E485}" srcOrd="0" destOrd="0" presId="urn:microsoft.com/office/officeart/2005/8/layout/hierarchy2"/>
    <dgm:cxn modelId="{818D81BA-CA26-6147-AC4D-7B9DBC2E948B}" srcId="{D04410D3-F317-9F43-9C3C-30331C7903F4}" destId="{7B8A8EB8-DEB3-FA42-9A2F-8814FBAEFC7F}" srcOrd="1" destOrd="0" parTransId="{4C497FF7-56B2-1145-9E16-FEA4BB85222E}" sibTransId="{1F0DF180-E7AC-334C-99C7-D06E6CBD47C2}"/>
    <dgm:cxn modelId="{033708F6-88BB-C742-A9BD-55B6A48B2D18}" type="presOf" srcId="{EDB4438F-B116-B141-AF63-7DC63D8EE275}" destId="{9B384069-C6F7-D040-8720-932D90C9B76F}" srcOrd="1" destOrd="0" presId="urn:microsoft.com/office/officeart/2005/8/layout/hierarchy2"/>
    <dgm:cxn modelId="{F80A12EB-385A-9749-9EDF-CDB99C145AA9}" type="presOf" srcId="{4C497FF7-56B2-1145-9E16-FEA4BB85222E}" destId="{C4697FAD-BDE6-8249-9388-9C2DB69CC0E5}" srcOrd="1" destOrd="0" presId="urn:microsoft.com/office/officeart/2005/8/layout/hierarchy2"/>
    <dgm:cxn modelId="{F7745AD1-7FDC-4D4E-BDCC-030C5A1E64DE}" type="presOf" srcId="{0497831A-AD32-CC4B-95DC-CF8DB6CD9762}" destId="{A644F05C-5A2F-114A-BF43-8236FBC32D84}" srcOrd="0" destOrd="0" presId="urn:microsoft.com/office/officeart/2005/8/layout/hierarchy2"/>
    <dgm:cxn modelId="{68E0F0A3-0C24-134C-8761-12C4E91BBE79}" type="presOf" srcId="{4DDF89D5-2DDF-CA40-9164-5DFE79830F7F}" destId="{F775DDF4-EDDE-314C-B065-E5E822866F04}" srcOrd="1" destOrd="0" presId="urn:microsoft.com/office/officeart/2005/8/layout/hierarchy2"/>
    <dgm:cxn modelId="{7B5E14B0-2970-FA4F-B8DC-D5E174D28D58}" srcId="{D04410D3-F317-9F43-9C3C-30331C7903F4}" destId="{6B820EBC-53C3-BE49-8308-614629DC1BEE}" srcOrd="0" destOrd="0" parTransId="{4DDF89D5-2DDF-CA40-9164-5DFE79830F7F}" sibTransId="{D2467E5C-E881-0941-ABD8-1A534522C9F7}"/>
    <dgm:cxn modelId="{83BF7DF9-385D-A74B-B124-DE21FDC8CEA5}" type="presOf" srcId="{CE63D8C3-0DB5-7F4F-8687-8149B9D5E721}" destId="{3F7372C0-9A40-1840-9951-04B3E7B604A7}" srcOrd="0" destOrd="0" presId="urn:microsoft.com/office/officeart/2005/8/layout/hierarchy2"/>
    <dgm:cxn modelId="{B8191DEB-7AA9-C742-9CF8-0FD3B1403AE4}" srcId="{7B8A8EB8-DEB3-FA42-9A2F-8814FBAEFC7F}" destId="{0497831A-AD32-CC4B-95DC-CF8DB6CD9762}" srcOrd="0" destOrd="0" parTransId="{CE63D8C3-0DB5-7F4F-8687-8149B9D5E721}" sibTransId="{D20E8891-05A8-3842-817A-003FA162E5E9}"/>
    <dgm:cxn modelId="{B30BCDC9-1921-1145-B71D-E0187202BBA2}" type="presOf" srcId="{4DDF89D5-2DDF-CA40-9164-5DFE79830F7F}" destId="{65BD15A5-2DAD-A34A-B4C1-7AC245298CDE}" srcOrd="0" destOrd="0" presId="urn:microsoft.com/office/officeart/2005/8/layout/hierarchy2"/>
    <dgm:cxn modelId="{EAF6CE01-BBF5-7D40-8AAF-27F7C66AE830}" type="presOf" srcId="{7B8A8EB8-DEB3-FA42-9A2F-8814FBAEFC7F}" destId="{62DA4E73-BD6F-734B-8115-FB047812FF43}" srcOrd="0" destOrd="0" presId="urn:microsoft.com/office/officeart/2005/8/layout/hierarchy2"/>
    <dgm:cxn modelId="{1F875192-6452-1448-90DB-761B32729FBF}" type="presOf" srcId="{D04410D3-F317-9F43-9C3C-30331C7903F4}" destId="{203A41F7-5A20-EB4A-B764-37FDFDAD769E}" srcOrd="0" destOrd="0" presId="urn:microsoft.com/office/officeart/2005/8/layout/hierarchy2"/>
    <dgm:cxn modelId="{948E82A0-7F1A-DD4B-85C6-2B67065FB3D6}" srcId="{CFE3A442-21F5-6B4B-B649-EEA644F61850}" destId="{D04410D3-F317-9F43-9C3C-30331C7903F4}" srcOrd="0" destOrd="0" parTransId="{226172A7-C3B0-FB4E-96A0-D2615C4AEFFB}" sibTransId="{7D1D6E00-7D85-9149-A3C0-0650251E7D30}"/>
    <dgm:cxn modelId="{BE6950FB-D324-FE45-A5F7-B2C6E1D0398A}" type="presOf" srcId="{6B820EBC-53C3-BE49-8308-614629DC1BEE}" destId="{E19CFA6A-39FB-7842-9A62-2AC53CDEA53F}" srcOrd="0" destOrd="0" presId="urn:microsoft.com/office/officeart/2005/8/layout/hierarchy2"/>
    <dgm:cxn modelId="{9B9782B5-E206-154E-BDCA-0855A9AB7765}" type="presOf" srcId="{E5D4971D-2A4F-6547-A225-F5787F6CBB6D}" destId="{50E004DB-4929-504C-9268-81998253B5A8}" srcOrd="0" destOrd="0" presId="urn:microsoft.com/office/officeart/2005/8/layout/hierarchy2"/>
    <dgm:cxn modelId="{D3DD8ACB-EA52-4340-99CE-FC59CFDD3774}" type="presParOf" srcId="{18447243-B170-8549-BECD-1C8ADE054670}" destId="{7CCE1AE3-C29D-2249-9265-B82A3B44F4A4}" srcOrd="0" destOrd="0" presId="urn:microsoft.com/office/officeart/2005/8/layout/hierarchy2"/>
    <dgm:cxn modelId="{6A909FE1-2CAE-414B-9F49-22565B9F146E}" type="presParOf" srcId="{7CCE1AE3-C29D-2249-9265-B82A3B44F4A4}" destId="{203A41F7-5A20-EB4A-B764-37FDFDAD769E}" srcOrd="0" destOrd="0" presId="urn:microsoft.com/office/officeart/2005/8/layout/hierarchy2"/>
    <dgm:cxn modelId="{6C99E5FA-8E18-314C-A342-EAA64F531480}" type="presParOf" srcId="{7CCE1AE3-C29D-2249-9265-B82A3B44F4A4}" destId="{27CCE55F-D44C-5C49-B344-AF4D574A0A4B}" srcOrd="1" destOrd="0" presId="urn:microsoft.com/office/officeart/2005/8/layout/hierarchy2"/>
    <dgm:cxn modelId="{73176FBE-1EFE-534E-B5A9-ED92EEDEE434}" type="presParOf" srcId="{27CCE55F-D44C-5C49-B344-AF4D574A0A4B}" destId="{65BD15A5-2DAD-A34A-B4C1-7AC245298CDE}" srcOrd="0" destOrd="0" presId="urn:microsoft.com/office/officeart/2005/8/layout/hierarchy2"/>
    <dgm:cxn modelId="{495E7906-ED91-0642-B66B-FF1D7C85BADE}" type="presParOf" srcId="{65BD15A5-2DAD-A34A-B4C1-7AC245298CDE}" destId="{F775DDF4-EDDE-314C-B065-E5E822866F04}" srcOrd="0" destOrd="0" presId="urn:microsoft.com/office/officeart/2005/8/layout/hierarchy2"/>
    <dgm:cxn modelId="{D0960DAA-51CE-3E4C-B56D-FC9D0AE1A768}" type="presParOf" srcId="{27CCE55F-D44C-5C49-B344-AF4D574A0A4B}" destId="{0EC9A315-3603-8642-A4EA-42EC9AE708EC}" srcOrd="1" destOrd="0" presId="urn:microsoft.com/office/officeart/2005/8/layout/hierarchy2"/>
    <dgm:cxn modelId="{A5CB6418-BB2D-9748-BE44-12FE21036066}" type="presParOf" srcId="{0EC9A315-3603-8642-A4EA-42EC9AE708EC}" destId="{E19CFA6A-39FB-7842-9A62-2AC53CDEA53F}" srcOrd="0" destOrd="0" presId="urn:microsoft.com/office/officeart/2005/8/layout/hierarchy2"/>
    <dgm:cxn modelId="{CB3E70F1-25CF-2D43-BAB6-ABB9224DC974}" type="presParOf" srcId="{0EC9A315-3603-8642-A4EA-42EC9AE708EC}" destId="{C53D3B19-EFE8-8E41-A4CC-00C55FCC64A0}" srcOrd="1" destOrd="0" presId="urn:microsoft.com/office/officeart/2005/8/layout/hierarchy2"/>
    <dgm:cxn modelId="{EA202038-F3A9-A746-97F3-C950451F9EE2}" type="presParOf" srcId="{C53D3B19-EFE8-8E41-A4CC-00C55FCC64A0}" destId="{93403DA8-8B5C-1147-833E-92AB8F59C551}" srcOrd="0" destOrd="0" presId="urn:microsoft.com/office/officeart/2005/8/layout/hierarchy2"/>
    <dgm:cxn modelId="{0E2212B9-D8A3-8747-BD66-A530E4A74CA1}" type="presParOf" srcId="{93403DA8-8B5C-1147-833E-92AB8F59C551}" destId="{9B384069-C6F7-D040-8720-932D90C9B76F}" srcOrd="0" destOrd="0" presId="urn:microsoft.com/office/officeart/2005/8/layout/hierarchy2"/>
    <dgm:cxn modelId="{C6659E1F-3B41-D146-9C96-A81C6DE8E3C9}" type="presParOf" srcId="{C53D3B19-EFE8-8E41-A4CC-00C55FCC64A0}" destId="{8F5913D6-0482-CD46-8739-EF77602CAAE1}" srcOrd="1" destOrd="0" presId="urn:microsoft.com/office/officeart/2005/8/layout/hierarchy2"/>
    <dgm:cxn modelId="{73FF3E6F-C07F-7246-BA0B-1D35CA705917}" type="presParOf" srcId="{8F5913D6-0482-CD46-8739-EF77602CAAE1}" destId="{50E004DB-4929-504C-9268-81998253B5A8}" srcOrd="0" destOrd="0" presId="urn:microsoft.com/office/officeart/2005/8/layout/hierarchy2"/>
    <dgm:cxn modelId="{0CBC42FD-F112-244B-B026-835C82463943}" type="presParOf" srcId="{8F5913D6-0482-CD46-8739-EF77602CAAE1}" destId="{A14CDA37-C52A-A741-ADE1-396E5A4CAB3E}" srcOrd="1" destOrd="0" presId="urn:microsoft.com/office/officeart/2005/8/layout/hierarchy2"/>
    <dgm:cxn modelId="{D9D0D438-F6E5-2246-9DDF-017DC80026E6}" type="presParOf" srcId="{27CCE55F-D44C-5C49-B344-AF4D574A0A4B}" destId="{126E0118-6385-9E47-8F8C-98090F95E485}" srcOrd="2" destOrd="0" presId="urn:microsoft.com/office/officeart/2005/8/layout/hierarchy2"/>
    <dgm:cxn modelId="{A3CBC359-DA3A-6E4A-8CCF-41ACB6E8A748}" type="presParOf" srcId="{126E0118-6385-9E47-8F8C-98090F95E485}" destId="{C4697FAD-BDE6-8249-9388-9C2DB69CC0E5}" srcOrd="0" destOrd="0" presId="urn:microsoft.com/office/officeart/2005/8/layout/hierarchy2"/>
    <dgm:cxn modelId="{84D1BE0C-3764-B54B-A1E0-14FCB806695B}" type="presParOf" srcId="{27CCE55F-D44C-5C49-B344-AF4D574A0A4B}" destId="{DA0C2E77-4D9B-6D4F-8BFE-D3A9ABBD5470}" srcOrd="3" destOrd="0" presId="urn:microsoft.com/office/officeart/2005/8/layout/hierarchy2"/>
    <dgm:cxn modelId="{86BB115B-F076-544A-B113-1C05CD272FF0}" type="presParOf" srcId="{DA0C2E77-4D9B-6D4F-8BFE-D3A9ABBD5470}" destId="{62DA4E73-BD6F-734B-8115-FB047812FF43}" srcOrd="0" destOrd="0" presId="urn:microsoft.com/office/officeart/2005/8/layout/hierarchy2"/>
    <dgm:cxn modelId="{08D04ECF-7967-5C45-922C-B26383CDAB73}" type="presParOf" srcId="{DA0C2E77-4D9B-6D4F-8BFE-D3A9ABBD5470}" destId="{48A55056-4879-3E4D-A5BB-EDD4A7FB8F7F}" srcOrd="1" destOrd="0" presId="urn:microsoft.com/office/officeart/2005/8/layout/hierarchy2"/>
    <dgm:cxn modelId="{B9CFB18F-86F2-684E-98B8-592F503BE221}" type="presParOf" srcId="{48A55056-4879-3E4D-A5BB-EDD4A7FB8F7F}" destId="{3F7372C0-9A40-1840-9951-04B3E7B604A7}" srcOrd="0" destOrd="0" presId="urn:microsoft.com/office/officeart/2005/8/layout/hierarchy2"/>
    <dgm:cxn modelId="{1E85C9E7-E61C-3944-81E3-6FC26EA6516F}" type="presParOf" srcId="{3F7372C0-9A40-1840-9951-04B3E7B604A7}" destId="{1EC47F64-1D5E-F843-BD42-183EDEBE5464}" srcOrd="0" destOrd="0" presId="urn:microsoft.com/office/officeart/2005/8/layout/hierarchy2"/>
    <dgm:cxn modelId="{BD8D5164-CF8C-9F45-873D-002434A23FB8}" type="presParOf" srcId="{48A55056-4879-3E4D-A5BB-EDD4A7FB8F7F}" destId="{1C977A08-B148-FE49-B403-AF3964310DE2}" srcOrd="1" destOrd="0" presId="urn:microsoft.com/office/officeart/2005/8/layout/hierarchy2"/>
    <dgm:cxn modelId="{A80D1458-BD84-B347-93CD-2117289CD0DD}" type="presParOf" srcId="{1C977A08-B148-FE49-B403-AF3964310DE2}" destId="{A644F05C-5A2F-114A-BF43-8236FBC32D84}" srcOrd="0" destOrd="0" presId="urn:microsoft.com/office/officeart/2005/8/layout/hierarchy2"/>
    <dgm:cxn modelId="{87A4CA17-DA3C-FA4C-A270-FFD065C07EEE}" type="presParOf" srcId="{1C977A08-B148-FE49-B403-AF3964310DE2}" destId="{4029BA4A-BDCB-464D-8415-F739BE895E30}" srcOrd="1" destOrd="0" presId="urn:microsoft.com/office/officeart/2005/8/layout/hierarchy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03A41F7-5A20-EB4A-B764-37FDFDAD769E}">
      <dsp:nvSpPr>
        <dsp:cNvPr id="0" name=""/>
        <dsp:cNvSpPr/>
      </dsp:nvSpPr>
      <dsp:spPr>
        <a:xfrm>
          <a:off x="7608" y="2530711"/>
          <a:ext cx="1883547" cy="941773"/>
        </a:xfrm>
        <a:prstGeom prst="roundRect">
          <a:avLst>
            <a:gd name="adj" fmla="val 10000"/>
          </a:avLst>
        </a:prstGeom>
        <a:gradFill rotWithShape="0">
          <a:gsLst>
            <a:gs pos="0">
              <a:schemeClr val="lt1">
                <a:hueOff val="0"/>
                <a:satOff val="0"/>
                <a:lumOff val="0"/>
                <a:alphaOff val="0"/>
                <a:shade val="100000"/>
                <a:satMod val="120000"/>
              </a:schemeClr>
            </a:gs>
            <a:gs pos="69000">
              <a:schemeClr val="lt1">
                <a:hueOff val="0"/>
                <a:satOff val="0"/>
                <a:lumOff val="0"/>
                <a:alphaOff val="0"/>
                <a:tint val="80000"/>
                <a:shade val="100000"/>
                <a:satMod val="150000"/>
              </a:schemeClr>
            </a:gs>
            <a:gs pos="100000">
              <a:schemeClr val="lt1">
                <a:hueOff val="0"/>
                <a:satOff val="0"/>
                <a:lumOff val="0"/>
                <a:alphaOff val="0"/>
                <a:tint val="50000"/>
                <a:shade val="100000"/>
                <a:satMod val="150000"/>
              </a:schemeClr>
            </a:gs>
          </a:gsLst>
          <a:path path="circle">
            <a:fillToRect l="100000" t="100000" r="100000" b="100000"/>
          </a:path>
        </a:gradFill>
        <a:ln>
          <a:noFill/>
        </a:ln>
        <a:effectLst>
          <a:outerShdw blurRad="63500" dist="25400" dir="5400000" sx="101000" sy="101000"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80000"/>
            </a:lnSpc>
            <a:spcBef>
              <a:spcPct val="0"/>
            </a:spcBef>
            <a:spcAft>
              <a:spcPct val="35000"/>
            </a:spcAft>
          </a:pPr>
          <a:r>
            <a:rPr lang="en-US" sz="2000" kern="1200" dirty="0" smtClean="0"/>
            <a:t>Two top managers</a:t>
          </a:r>
        </a:p>
        <a:p>
          <a:pPr lvl="0" algn="ctr" defTabSz="889000">
            <a:lnSpc>
              <a:spcPct val="80000"/>
            </a:lnSpc>
            <a:spcBef>
              <a:spcPct val="0"/>
            </a:spcBef>
            <a:spcAft>
              <a:spcPct val="35000"/>
            </a:spcAft>
          </a:pPr>
          <a:r>
            <a:rPr lang="en-US" sz="2000" kern="1200" dirty="0" smtClean="0"/>
            <a:t>(1 HR)</a:t>
          </a:r>
          <a:endParaRPr lang="en-US" sz="2000" kern="1200" dirty="0"/>
        </a:p>
      </dsp:txBody>
      <dsp:txXfrm>
        <a:off x="7608" y="2530711"/>
        <a:ext cx="1883547" cy="941773"/>
      </dsp:txXfrm>
    </dsp:sp>
    <dsp:sp modelId="{65BD15A5-2DAD-A34A-B4C1-7AC245298CDE}">
      <dsp:nvSpPr>
        <dsp:cNvPr id="0" name=""/>
        <dsp:cNvSpPr/>
      </dsp:nvSpPr>
      <dsp:spPr>
        <a:xfrm rot="18931160">
          <a:off x="1731755" y="2597491"/>
          <a:ext cx="1112699" cy="28580"/>
        </a:xfrm>
        <a:custGeom>
          <a:avLst/>
          <a:gdLst/>
          <a:ahLst/>
          <a:cxnLst/>
          <a:rect l="0" t="0" r="0" b="0"/>
          <a:pathLst>
            <a:path>
              <a:moveTo>
                <a:pt x="0" y="14290"/>
              </a:moveTo>
              <a:lnTo>
                <a:pt x="1112699" y="14290"/>
              </a:lnTo>
            </a:path>
          </a:pathLst>
        </a:custGeom>
        <a:noFill/>
        <a:ln w="12700" cap="flat" cmpd="sng" algn="ctr">
          <a:solidFill>
            <a:schemeClr val="dk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a:lnSpc>
              <a:spcPct val="90000"/>
            </a:lnSpc>
            <a:spcBef>
              <a:spcPct val="0"/>
            </a:spcBef>
            <a:spcAft>
              <a:spcPct val="35000"/>
            </a:spcAft>
          </a:pPr>
          <a:endParaRPr lang="en-US" sz="1600" kern="1200"/>
        </a:p>
      </dsp:txBody>
      <dsp:txXfrm rot="18931160">
        <a:off x="2260287" y="2583963"/>
        <a:ext cx="55634" cy="55634"/>
      </dsp:txXfrm>
    </dsp:sp>
    <dsp:sp modelId="{E19CFA6A-39FB-7842-9A62-2AC53CDEA53F}">
      <dsp:nvSpPr>
        <dsp:cNvPr id="0" name=""/>
        <dsp:cNvSpPr/>
      </dsp:nvSpPr>
      <dsp:spPr>
        <a:xfrm>
          <a:off x="2685053" y="1550234"/>
          <a:ext cx="1883547" cy="1343459"/>
        </a:xfrm>
        <a:prstGeom prst="roundRect">
          <a:avLst>
            <a:gd name="adj" fmla="val 10000"/>
          </a:avLst>
        </a:prstGeom>
        <a:gradFill rotWithShape="0">
          <a:gsLst>
            <a:gs pos="0">
              <a:schemeClr val="lt1">
                <a:hueOff val="0"/>
                <a:satOff val="0"/>
                <a:lumOff val="0"/>
                <a:alphaOff val="0"/>
                <a:shade val="100000"/>
                <a:satMod val="120000"/>
              </a:schemeClr>
            </a:gs>
            <a:gs pos="69000">
              <a:schemeClr val="lt1">
                <a:hueOff val="0"/>
                <a:satOff val="0"/>
                <a:lumOff val="0"/>
                <a:alphaOff val="0"/>
                <a:tint val="80000"/>
                <a:shade val="100000"/>
                <a:satMod val="150000"/>
              </a:schemeClr>
            </a:gs>
            <a:gs pos="100000">
              <a:schemeClr val="lt1">
                <a:hueOff val="0"/>
                <a:satOff val="0"/>
                <a:lumOff val="0"/>
                <a:alphaOff val="0"/>
                <a:tint val="50000"/>
                <a:shade val="100000"/>
                <a:satMod val="150000"/>
              </a:schemeClr>
            </a:gs>
          </a:gsLst>
          <a:path path="circle">
            <a:fillToRect l="100000" t="100000" r="100000" b="100000"/>
          </a:path>
        </a:gradFill>
        <a:ln>
          <a:noFill/>
        </a:ln>
        <a:effectLst>
          <a:outerShdw blurRad="63500" dist="25400" dir="5400000" sx="101000" sy="101000"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a:t>White-coll</a:t>
          </a:r>
          <a:r>
            <a:rPr lang="en-US" sz="1600" kern="1200" dirty="0"/>
            <a:t>ar </a:t>
          </a:r>
          <a:r>
            <a:rPr lang="en-US" sz="2000" kern="1200" dirty="0"/>
            <a:t>middle manager</a:t>
          </a:r>
        </a:p>
      </dsp:txBody>
      <dsp:txXfrm>
        <a:off x="2685053" y="1550234"/>
        <a:ext cx="1883547" cy="1343459"/>
      </dsp:txXfrm>
    </dsp:sp>
    <dsp:sp modelId="{93403DA8-8B5C-1147-833E-92AB8F59C551}">
      <dsp:nvSpPr>
        <dsp:cNvPr id="0" name=""/>
        <dsp:cNvSpPr/>
      </dsp:nvSpPr>
      <dsp:spPr>
        <a:xfrm rot="21497445">
          <a:off x="4568457" y="2198021"/>
          <a:ext cx="647267" cy="28580"/>
        </a:xfrm>
        <a:custGeom>
          <a:avLst/>
          <a:gdLst/>
          <a:ahLst/>
          <a:cxnLst/>
          <a:rect l="0" t="0" r="0" b="0"/>
          <a:pathLst>
            <a:path>
              <a:moveTo>
                <a:pt x="0" y="14290"/>
              </a:moveTo>
              <a:lnTo>
                <a:pt x="647267" y="14290"/>
              </a:lnTo>
            </a:path>
          </a:pathLst>
        </a:custGeom>
        <a:noFill/>
        <a:ln w="12700" cap="flat" cmpd="sng" algn="ctr">
          <a:solidFill>
            <a:schemeClr val="dk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a:lnSpc>
              <a:spcPct val="90000"/>
            </a:lnSpc>
            <a:spcBef>
              <a:spcPct val="0"/>
            </a:spcBef>
            <a:spcAft>
              <a:spcPct val="35000"/>
            </a:spcAft>
          </a:pPr>
          <a:endParaRPr lang="en-US" sz="1600" kern="1200"/>
        </a:p>
      </dsp:txBody>
      <dsp:txXfrm rot="21497445">
        <a:off x="4875909" y="2196129"/>
        <a:ext cx="32363" cy="32363"/>
      </dsp:txXfrm>
    </dsp:sp>
    <dsp:sp modelId="{50E004DB-4929-504C-9268-81998253B5A8}">
      <dsp:nvSpPr>
        <dsp:cNvPr id="0" name=""/>
        <dsp:cNvSpPr/>
      </dsp:nvSpPr>
      <dsp:spPr>
        <a:xfrm>
          <a:off x="5215581" y="1449822"/>
          <a:ext cx="2981185" cy="1505670"/>
        </a:xfrm>
        <a:prstGeom prst="roundRect">
          <a:avLst>
            <a:gd name="adj" fmla="val 10000"/>
          </a:avLst>
        </a:prstGeom>
        <a:gradFill rotWithShape="0">
          <a:gsLst>
            <a:gs pos="0">
              <a:schemeClr val="lt1">
                <a:hueOff val="0"/>
                <a:satOff val="0"/>
                <a:lumOff val="0"/>
                <a:alphaOff val="0"/>
                <a:shade val="100000"/>
                <a:satMod val="120000"/>
              </a:schemeClr>
            </a:gs>
            <a:gs pos="69000">
              <a:schemeClr val="lt1">
                <a:hueOff val="0"/>
                <a:satOff val="0"/>
                <a:lumOff val="0"/>
                <a:alphaOff val="0"/>
                <a:tint val="80000"/>
                <a:shade val="100000"/>
                <a:satMod val="150000"/>
              </a:schemeClr>
            </a:gs>
            <a:gs pos="100000">
              <a:schemeClr val="lt1">
                <a:hueOff val="0"/>
                <a:satOff val="0"/>
                <a:lumOff val="0"/>
                <a:alphaOff val="0"/>
                <a:tint val="50000"/>
                <a:shade val="100000"/>
                <a:satMod val="150000"/>
              </a:schemeClr>
            </a:gs>
          </a:gsLst>
          <a:path path="circle">
            <a:fillToRect l="100000" t="100000" r="100000" b="100000"/>
          </a:path>
        </a:gradFill>
        <a:ln>
          <a:noFill/>
        </a:ln>
        <a:effectLst>
          <a:outerShdw blurRad="63500" dist="25400" dir="5400000" sx="101000" sy="101000"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80000"/>
            </a:lnSpc>
            <a:spcBef>
              <a:spcPct val="0"/>
            </a:spcBef>
            <a:spcAft>
              <a:spcPct val="35000"/>
            </a:spcAft>
          </a:pPr>
          <a:r>
            <a:rPr lang="en-US" sz="2000" kern="1200" dirty="0"/>
            <a:t>Focus group </a:t>
          </a:r>
        </a:p>
        <a:p>
          <a:pPr lvl="0" algn="ctr" defTabSz="889000">
            <a:lnSpc>
              <a:spcPct val="80000"/>
            </a:lnSpc>
            <a:spcBef>
              <a:spcPct val="0"/>
            </a:spcBef>
            <a:spcAft>
              <a:spcPct val="35000"/>
            </a:spcAft>
          </a:pPr>
          <a:r>
            <a:rPr lang="en-US" sz="2000" kern="1200" dirty="0"/>
            <a:t>3-5 white-collar </a:t>
          </a:r>
          <a:r>
            <a:rPr lang="en-US" sz="2000" kern="1200" dirty="0" smtClean="0"/>
            <a:t>fathers in work group</a:t>
          </a:r>
          <a:endParaRPr lang="en-US" sz="2000" kern="1200" dirty="0"/>
        </a:p>
      </dsp:txBody>
      <dsp:txXfrm>
        <a:off x="5215581" y="1449822"/>
        <a:ext cx="2981185" cy="1505670"/>
      </dsp:txXfrm>
    </dsp:sp>
    <dsp:sp modelId="{126E0118-6385-9E47-8F8C-98090F95E485}">
      <dsp:nvSpPr>
        <dsp:cNvPr id="0" name=""/>
        <dsp:cNvSpPr/>
      </dsp:nvSpPr>
      <dsp:spPr>
        <a:xfrm rot="2838053">
          <a:off x="1690610" y="3445240"/>
          <a:ext cx="1246202" cy="28580"/>
        </a:xfrm>
        <a:custGeom>
          <a:avLst/>
          <a:gdLst/>
          <a:ahLst/>
          <a:cxnLst/>
          <a:rect l="0" t="0" r="0" b="0"/>
          <a:pathLst>
            <a:path>
              <a:moveTo>
                <a:pt x="0" y="14290"/>
              </a:moveTo>
              <a:lnTo>
                <a:pt x="1246202" y="14290"/>
              </a:lnTo>
            </a:path>
          </a:pathLst>
        </a:custGeom>
        <a:noFill/>
        <a:ln w="12700" cap="flat" cmpd="sng" algn="ctr">
          <a:solidFill>
            <a:schemeClr val="dk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a:lnSpc>
              <a:spcPct val="90000"/>
            </a:lnSpc>
            <a:spcBef>
              <a:spcPct val="0"/>
            </a:spcBef>
            <a:spcAft>
              <a:spcPct val="35000"/>
            </a:spcAft>
          </a:pPr>
          <a:endParaRPr lang="en-US" sz="1600" kern="1200"/>
        </a:p>
      </dsp:txBody>
      <dsp:txXfrm rot="2838053">
        <a:off x="2282556" y="3428375"/>
        <a:ext cx="62310" cy="62310"/>
      </dsp:txXfrm>
    </dsp:sp>
    <dsp:sp modelId="{62DA4E73-BD6F-734B-8115-FB047812FF43}">
      <dsp:nvSpPr>
        <dsp:cNvPr id="0" name=""/>
        <dsp:cNvSpPr/>
      </dsp:nvSpPr>
      <dsp:spPr>
        <a:xfrm>
          <a:off x="2736266" y="3182018"/>
          <a:ext cx="1920126" cy="1470890"/>
        </a:xfrm>
        <a:prstGeom prst="roundRect">
          <a:avLst>
            <a:gd name="adj" fmla="val 10000"/>
          </a:avLst>
        </a:prstGeom>
        <a:gradFill rotWithShape="0">
          <a:gsLst>
            <a:gs pos="0">
              <a:schemeClr val="lt1">
                <a:hueOff val="0"/>
                <a:satOff val="0"/>
                <a:lumOff val="0"/>
                <a:alphaOff val="0"/>
                <a:shade val="100000"/>
                <a:satMod val="120000"/>
              </a:schemeClr>
            </a:gs>
            <a:gs pos="69000">
              <a:schemeClr val="lt1">
                <a:hueOff val="0"/>
                <a:satOff val="0"/>
                <a:lumOff val="0"/>
                <a:alphaOff val="0"/>
                <a:tint val="80000"/>
                <a:shade val="100000"/>
                <a:satMod val="150000"/>
              </a:schemeClr>
            </a:gs>
            <a:gs pos="100000">
              <a:schemeClr val="lt1">
                <a:hueOff val="0"/>
                <a:satOff val="0"/>
                <a:lumOff val="0"/>
                <a:alphaOff val="0"/>
                <a:tint val="50000"/>
                <a:shade val="100000"/>
                <a:satMod val="150000"/>
              </a:schemeClr>
            </a:gs>
          </a:gsLst>
          <a:path path="circle">
            <a:fillToRect l="100000" t="100000" r="100000" b="100000"/>
          </a:path>
        </a:gradFill>
        <a:ln>
          <a:noFill/>
        </a:ln>
        <a:effectLst>
          <a:outerShdw blurRad="63500" dist="25400" dir="5400000" sx="101000" sy="101000"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a:t>Blue-collar middle manager</a:t>
          </a:r>
        </a:p>
      </dsp:txBody>
      <dsp:txXfrm>
        <a:off x="2736266" y="3182018"/>
        <a:ext cx="1920126" cy="1470890"/>
      </dsp:txXfrm>
    </dsp:sp>
    <dsp:sp modelId="{3F7372C0-9A40-1840-9951-04B3E7B604A7}">
      <dsp:nvSpPr>
        <dsp:cNvPr id="0" name=""/>
        <dsp:cNvSpPr/>
      </dsp:nvSpPr>
      <dsp:spPr>
        <a:xfrm rot="48979">
          <a:off x="4656363" y="3907387"/>
          <a:ext cx="591625" cy="28580"/>
        </a:xfrm>
        <a:custGeom>
          <a:avLst/>
          <a:gdLst/>
          <a:ahLst/>
          <a:cxnLst/>
          <a:rect l="0" t="0" r="0" b="0"/>
          <a:pathLst>
            <a:path>
              <a:moveTo>
                <a:pt x="0" y="14290"/>
              </a:moveTo>
              <a:lnTo>
                <a:pt x="591625" y="14290"/>
              </a:lnTo>
            </a:path>
          </a:pathLst>
        </a:custGeom>
        <a:noFill/>
        <a:ln w="12700" cap="flat" cmpd="sng" algn="ctr">
          <a:solidFill>
            <a:schemeClr val="dk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a:lnSpc>
              <a:spcPct val="90000"/>
            </a:lnSpc>
            <a:spcBef>
              <a:spcPct val="0"/>
            </a:spcBef>
            <a:spcAft>
              <a:spcPct val="35000"/>
            </a:spcAft>
          </a:pPr>
          <a:endParaRPr lang="en-US" sz="1600" kern="1200"/>
        </a:p>
      </dsp:txBody>
      <dsp:txXfrm rot="48979">
        <a:off x="4937385" y="3906887"/>
        <a:ext cx="29581" cy="29581"/>
      </dsp:txXfrm>
    </dsp:sp>
    <dsp:sp modelId="{A644F05C-5A2F-114A-BF43-8236FBC32D84}">
      <dsp:nvSpPr>
        <dsp:cNvPr id="0" name=""/>
        <dsp:cNvSpPr/>
      </dsp:nvSpPr>
      <dsp:spPr>
        <a:xfrm>
          <a:off x="5247959" y="3181236"/>
          <a:ext cx="2916429" cy="1489311"/>
        </a:xfrm>
        <a:prstGeom prst="roundRect">
          <a:avLst>
            <a:gd name="adj" fmla="val 10000"/>
          </a:avLst>
        </a:prstGeom>
        <a:gradFill rotWithShape="0">
          <a:gsLst>
            <a:gs pos="0">
              <a:schemeClr val="lt1">
                <a:hueOff val="0"/>
                <a:satOff val="0"/>
                <a:lumOff val="0"/>
                <a:alphaOff val="0"/>
                <a:shade val="100000"/>
                <a:satMod val="120000"/>
              </a:schemeClr>
            </a:gs>
            <a:gs pos="69000">
              <a:schemeClr val="lt1">
                <a:hueOff val="0"/>
                <a:satOff val="0"/>
                <a:lumOff val="0"/>
                <a:alphaOff val="0"/>
                <a:tint val="80000"/>
                <a:shade val="100000"/>
                <a:satMod val="150000"/>
              </a:schemeClr>
            </a:gs>
            <a:gs pos="100000">
              <a:schemeClr val="lt1">
                <a:hueOff val="0"/>
                <a:satOff val="0"/>
                <a:lumOff val="0"/>
                <a:alphaOff val="0"/>
                <a:tint val="50000"/>
                <a:shade val="100000"/>
                <a:satMod val="150000"/>
              </a:schemeClr>
            </a:gs>
          </a:gsLst>
          <a:path path="circle">
            <a:fillToRect l="100000" t="100000" r="100000" b="100000"/>
          </a:path>
        </a:gradFill>
        <a:ln>
          <a:noFill/>
        </a:ln>
        <a:effectLst>
          <a:outerShdw blurRad="63500" dist="25400" dir="5400000" sx="101000" sy="101000"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80000"/>
            </a:lnSpc>
            <a:spcBef>
              <a:spcPct val="0"/>
            </a:spcBef>
            <a:spcAft>
              <a:spcPct val="35000"/>
            </a:spcAft>
          </a:pPr>
          <a:r>
            <a:rPr lang="en-US" sz="2000" kern="1200" dirty="0"/>
            <a:t>Focus group </a:t>
          </a:r>
          <a:endParaRPr lang="en-US" sz="2000" kern="1200" dirty="0" smtClean="0"/>
        </a:p>
        <a:p>
          <a:pPr lvl="0" algn="ctr" defTabSz="889000">
            <a:lnSpc>
              <a:spcPct val="80000"/>
            </a:lnSpc>
            <a:spcBef>
              <a:spcPct val="0"/>
            </a:spcBef>
            <a:spcAft>
              <a:spcPct val="35000"/>
            </a:spcAft>
          </a:pPr>
          <a:r>
            <a:rPr lang="en-US" sz="2000" kern="1200" dirty="0" smtClean="0"/>
            <a:t>3</a:t>
          </a:r>
          <a:r>
            <a:rPr lang="en-US" sz="2000" kern="1200" dirty="0"/>
            <a:t>-5 blue-collar </a:t>
          </a:r>
          <a:r>
            <a:rPr lang="en-US" sz="2000" kern="1200" dirty="0" smtClean="0"/>
            <a:t>fathers in work group</a:t>
          </a:r>
          <a:endParaRPr lang="en-US" sz="2000" kern="1200" dirty="0"/>
        </a:p>
      </dsp:txBody>
      <dsp:txXfrm>
        <a:off x="5247959" y="3181236"/>
        <a:ext cx="2916429" cy="14893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E276AA9-D361-544D-9686-AF38FB96E0B2}" type="datetimeFigureOut">
              <a:rPr lang="en-US" smtClean="0"/>
              <a:pPr/>
              <a:t>10/21/2013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3D9C900-1C8D-3B48-8297-AF109C303B50}" type="slidenum">
              <a:rPr lang="en-US" smtClean="0"/>
              <a:pPr/>
              <a:t>‹#›</a:t>
            </a:fld>
            <a:endParaRPr lang="en-US"/>
          </a:p>
        </p:txBody>
      </p:sp>
    </p:spTree>
    <p:extLst>
      <p:ext uri="{BB962C8B-B14F-4D97-AF65-F5344CB8AC3E}">
        <p14:creationId xmlns:p14="http://schemas.microsoft.com/office/powerpoint/2010/main" xmlns="" val="584475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49BB670-4325-BC49-A456-1C343EBC8B7F}" type="datetimeFigureOut">
              <a:rPr lang="en-US" smtClean="0"/>
              <a:pPr/>
              <a:t>10/21/2013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85514BF-57D9-7145-860A-5A65EA0E6EB5}" type="slidenum">
              <a:rPr lang="en-US" smtClean="0"/>
              <a:pPr/>
              <a:t>‹#›</a:t>
            </a:fld>
            <a:endParaRPr lang="en-US"/>
          </a:p>
        </p:txBody>
      </p:sp>
    </p:spTree>
    <p:extLst>
      <p:ext uri="{BB962C8B-B14F-4D97-AF65-F5344CB8AC3E}">
        <p14:creationId xmlns:p14="http://schemas.microsoft.com/office/powerpoint/2010/main" xmlns="" val="260926311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pPr/>
              <a:t>10/21/2013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pPr/>
              <a:t>10/21/2013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US" smtClean="0"/>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pPr/>
              <a:t>10/21/2013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pPr/>
              <a:t>‹#›</a:t>
            </a:fld>
            <a:endParaRPr lang="en-US"/>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01F9CA3-105E-4857-9057-6DB6197DA786}" type="datetimeFigureOut">
              <a:rPr lang="en-US" smtClean="0"/>
              <a:pPr/>
              <a:t>10/21/2013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US" smtClean="0"/>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B01F9CA3-105E-4857-9057-6DB6197DA786}" type="datetimeFigureOut">
              <a:rPr lang="en-US" smtClean="0"/>
              <a:pPr/>
              <a:t>10/21/2013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5CE407-6216-4202-80E4-A30DC2F709B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B01F9CA3-105E-4857-9057-6DB6197DA786}" type="datetimeFigureOut">
              <a:rPr lang="en-US" smtClean="0"/>
              <a:pPr/>
              <a:t>10/21/2013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F5CE407-6216-4202-80E4-A30DC2F709B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B01F9CA3-105E-4857-9057-6DB6197DA786}" type="datetimeFigureOut">
              <a:rPr lang="en-US" smtClean="0"/>
              <a:pPr/>
              <a:t>10/21/2013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F5CE407-6216-4202-80E4-A30DC2F709B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1F9CA3-105E-4857-9057-6DB6197DA786}" type="datetimeFigureOut">
              <a:rPr lang="en-US" smtClean="0"/>
              <a:pPr/>
              <a:t>10/21/2013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F5CE407-6216-4202-80E4-A30DC2F709B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US" smtClean="0"/>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1F9CA3-105E-4857-9057-6DB6197DA786}" type="datetimeFigureOut">
              <a:rPr lang="en-US" smtClean="0"/>
              <a:pPr/>
              <a:t>10/21/2013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5CE407-6216-4202-80E4-A30DC2F709B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US" smtClean="0"/>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1F9CA3-105E-4857-9057-6DB6197DA786}" type="datetimeFigureOut">
              <a:rPr lang="en-US" smtClean="0"/>
              <a:pPr/>
              <a:t>10/21/2013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5CE407-6216-4202-80E4-A30DC2F709B2}" type="slidenum">
              <a:rPr lang="en-US" smtClean="0"/>
              <a:pPr/>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pPr/>
              <a:t>10/21/2013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pPr/>
              <a:t>10/21/2013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B01F9CA3-105E-4857-9057-6DB6197DA786}" type="datetimeFigureOut">
              <a:rPr lang="en-US" smtClean="0"/>
              <a:pPr/>
              <a:t>10/21/2013</a:t>
            </a:fld>
            <a:endParaRPr lang="en-US"/>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7F5CE407-6216-4202-80E4-A30DC2F709B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package" Target="../embeddings/Word_2007_Document1.docx"/><Relationship Id="rId2" Type="http://schemas.openxmlformats.org/officeDocument/2006/relationships/slideLayout" Target="../slideLayouts/slideLayout8.xml"/><Relationship Id="rId1" Type="http://schemas.openxmlformats.org/officeDocument/2006/relationships/vmlDrawing" Target="../drawings/vmlDrawing1.vml"/></Relationships>
</file>

<file path=ppt/slides/_rels/slide17.xml.rels><?xml version="1.0" encoding="UTF-8" standalone="yes"?>
<Relationships xmlns="http://schemas.openxmlformats.org/package/2006/relationships"><Relationship Id="rId3" Type="http://schemas.openxmlformats.org/officeDocument/2006/relationships/package" Target="../embeddings/Word_2007_Document2.docx"/><Relationship Id="rId2" Type="http://schemas.openxmlformats.org/officeDocument/2006/relationships/slideLayout" Target="../slideLayouts/slideLayout8.xml"/><Relationship Id="rId1" Type="http://schemas.openxmlformats.org/officeDocument/2006/relationships/vmlDrawing" Target="../drawings/vmlDrawing2.v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398" y="611872"/>
            <a:ext cx="4079545" cy="1428134"/>
          </a:xfrm>
        </p:spPr>
        <p:txBody>
          <a:bodyPr/>
          <a:lstStyle/>
          <a:p>
            <a:r>
              <a:rPr lang="en-US" dirty="0" smtClean="0"/>
              <a:t/>
            </a:r>
            <a:br>
              <a:rPr lang="en-US" dirty="0" smtClean="0"/>
            </a:br>
            <a:r>
              <a:rPr lang="en-US" sz="4400" b="1" dirty="0" smtClean="0"/>
              <a:t>“Taking pappa leave?</a:t>
            </a:r>
            <a:endParaRPr lang="en-US" sz="4400" b="1" dirty="0"/>
          </a:p>
        </p:txBody>
      </p:sp>
      <p:sp>
        <p:nvSpPr>
          <p:cNvPr id="6" name="Text Placeholder 5"/>
          <p:cNvSpPr>
            <a:spLocks noGrp="1"/>
          </p:cNvSpPr>
          <p:nvPr>
            <p:ph type="body" sz="half" idx="2"/>
          </p:nvPr>
        </p:nvSpPr>
        <p:spPr/>
        <p:txBody>
          <a:bodyPr>
            <a:normAutofit lnSpcReduction="10000"/>
          </a:bodyPr>
          <a:lstStyle/>
          <a:p>
            <a:endParaRPr lang="en-US" sz="2800" dirty="0" smtClean="0"/>
          </a:p>
          <a:p>
            <a:r>
              <a:rPr lang="en-US" sz="4400" b="1" dirty="0" smtClean="0">
                <a:solidFill>
                  <a:schemeClr val="accent1"/>
                </a:solidFill>
              </a:rPr>
              <a:t>Great!  </a:t>
            </a:r>
          </a:p>
          <a:p>
            <a:endParaRPr lang="en-US" sz="4000" b="1" dirty="0" smtClean="0">
              <a:solidFill>
                <a:schemeClr val="accent1"/>
              </a:solidFill>
            </a:endParaRPr>
          </a:p>
          <a:p>
            <a:r>
              <a:rPr lang="en-US" sz="4400" b="1" dirty="0" smtClean="0">
                <a:solidFill>
                  <a:schemeClr val="accent1"/>
                </a:solidFill>
              </a:rPr>
              <a:t>How will your job get done??”</a:t>
            </a:r>
          </a:p>
        </p:txBody>
      </p:sp>
      <p:pic>
        <p:nvPicPr>
          <p:cNvPr id="7" name="Content Placeholder 2"/>
          <p:cNvPicPr>
            <a:picLocks noGrp="1" noChangeAspect="1"/>
          </p:cNvPicPr>
          <p:nvPr>
            <p:ph type="pic" idx="1"/>
          </p:nvPr>
        </p:nvPicPr>
        <p:blipFill>
          <a:blip r:embed="rId2" cstate="print"/>
          <a:srcRect l="7321" r="7321"/>
          <a:stretch>
            <a:fillRect/>
          </a:stretch>
        </p:blipFill>
        <p:spPr>
          <a:xfrm>
            <a:off x="5091113" y="558800"/>
            <a:ext cx="3657600" cy="5667375"/>
          </a:xfrm>
        </p:spPr>
      </p:pic>
    </p:spTree>
    <p:extLst>
      <p:ext uri="{BB962C8B-B14F-4D97-AF65-F5344CB8AC3E}">
        <p14:creationId xmlns:p14="http://schemas.microsoft.com/office/powerpoint/2010/main" xmlns="" val="176226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70163" y="824108"/>
            <a:ext cx="7471935" cy="5478422"/>
          </a:xfrm>
          <a:prstGeom prst="rect">
            <a:avLst/>
          </a:prstGeom>
        </p:spPr>
        <p:txBody>
          <a:bodyPr wrap="square">
            <a:spAutoFit/>
          </a:bodyPr>
          <a:lstStyle/>
          <a:p>
            <a:pPr algn="ctr"/>
            <a:r>
              <a:rPr lang="en-US" sz="4400" b="1" dirty="0">
                <a:solidFill>
                  <a:schemeClr val="accent1"/>
                </a:solidFill>
              </a:rPr>
              <a:t>Companies' gradual accommodation of </a:t>
            </a:r>
            <a:r>
              <a:rPr lang="en-US" sz="4400" b="1" dirty="0" smtClean="0">
                <a:solidFill>
                  <a:schemeClr val="accent1"/>
                </a:solidFill>
              </a:rPr>
              <a:t>caregiving </a:t>
            </a:r>
            <a:r>
              <a:rPr lang="en-US" sz="4400" b="1" dirty="0">
                <a:solidFill>
                  <a:schemeClr val="accent1"/>
                </a:solidFill>
              </a:rPr>
              <a:t>fathers in </a:t>
            </a:r>
            <a:r>
              <a:rPr lang="en-US" sz="4400" b="1" dirty="0" smtClean="0">
                <a:solidFill>
                  <a:schemeClr val="accent1"/>
                </a:solidFill>
              </a:rPr>
              <a:t>Sweden</a:t>
            </a:r>
          </a:p>
          <a:p>
            <a:pPr algn="ctr">
              <a:lnSpc>
                <a:spcPct val="50000"/>
              </a:lnSpc>
            </a:pPr>
            <a:endParaRPr lang="en-US" sz="3600" dirty="0">
              <a:solidFill>
                <a:schemeClr val="accent1"/>
              </a:solidFill>
            </a:endParaRPr>
          </a:p>
          <a:p>
            <a:pPr algn="ctr"/>
            <a:r>
              <a:rPr lang="en-US" sz="2400" dirty="0" smtClean="0"/>
              <a:t>Update on research by:</a:t>
            </a:r>
          </a:p>
          <a:p>
            <a:endParaRPr lang="en-US" sz="2400" dirty="0"/>
          </a:p>
          <a:p>
            <a:pPr algn="ctr">
              <a:lnSpc>
                <a:spcPct val="50000"/>
              </a:lnSpc>
            </a:pPr>
            <a:r>
              <a:rPr lang="en-US" sz="2400" dirty="0" smtClean="0"/>
              <a:t>Linda Haas, Indiana University</a:t>
            </a:r>
          </a:p>
          <a:p>
            <a:pPr algn="ctr">
              <a:lnSpc>
                <a:spcPct val="50000"/>
              </a:lnSpc>
            </a:pPr>
            <a:endParaRPr lang="en-US" sz="2400" dirty="0" smtClean="0"/>
          </a:p>
          <a:p>
            <a:pPr algn="ctr">
              <a:lnSpc>
                <a:spcPct val="50000"/>
              </a:lnSpc>
            </a:pPr>
            <a:r>
              <a:rPr lang="en-US" sz="2400" dirty="0" smtClean="0"/>
              <a:t>C. Philip Hwang, University of Gothenburg</a:t>
            </a:r>
            <a:endParaRPr lang="en-US" sz="2400" dirty="0"/>
          </a:p>
          <a:p>
            <a:pPr algn="ctr"/>
            <a:endParaRPr lang="en-US" sz="2400" dirty="0" smtClean="0"/>
          </a:p>
          <a:p>
            <a:pPr algn="ctr"/>
            <a:r>
              <a:rPr lang="en-US" sz="2400" dirty="0" smtClean="0"/>
              <a:t>Research funded by the Swedish Council for Working Life and Social Research</a:t>
            </a:r>
            <a:endParaRPr lang="en-US" sz="2400" dirty="0"/>
          </a:p>
        </p:txBody>
      </p:sp>
    </p:spTree>
    <p:extLst>
      <p:ext uri="{BB962C8B-B14F-4D97-AF65-F5344CB8AC3E}">
        <p14:creationId xmlns:p14="http://schemas.microsoft.com/office/powerpoint/2010/main" xmlns="" val="7010462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smtClean="0"/>
              <a:t>Fathers’ leave use</a:t>
            </a:r>
            <a:endParaRPr lang="en-US" sz="4400" b="1" dirty="0"/>
          </a:p>
        </p:txBody>
      </p:sp>
      <p:sp>
        <p:nvSpPr>
          <p:cNvPr id="3" name="Content Placeholder 2"/>
          <p:cNvSpPr>
            <a:spLocks noGrp="1"/>
          </p:cNvSpPr>
          <p:nvPr>
            <p:ph idx="1"/>
          </p:nvPr>
        </p:nvSpPr>
        <p:spPr/>
        <p:txBody>
          <a:bodyPr>
            <a:normAutofit/>
          </a:bodyPr>
          <a:lstStyle/>
          <a:p>
            <a:endParaRPr lang="en-US" sz="2800" dirty="0" smtClean="0"/>
          </a:p>
          <a:p>
            <a:r>
              <a:rPr lang="en-US" sz="2800" dirty="0" smtClean="0"/>
              <a:t>Fathers </a:t>
            </a:r>
            <a:r>
              <a:rPr lang="en-US" sz="2800" dirty="0"/>
              <a:t>use only 24% of days available to </a:t>
            </a:r>
            <a:r>
              <a:rPr lang="en-US" sz="2800" dirty="0" smtClean="0"/>
              <a:t>couples</a:t>
            </a:r>
          </a:p>
          <a:p>
            <a:r>
              <a:rPr lang="en-US" sz="2800" dirty="0" smtClean="0"/>
              <a:t>91 days for fathers vs 342 days for mothers</a:t>
            </a:r>
          </a:p>
          <a:p>
            <a:r>
              <a:rPr lang="en-US" sz="2800" dirty="0" smtClean="0"/>
              <a:t>Only 12% of couples share equitably (60/40)</a:t>
            </a:r>
          </a:p>
          <a:p>
            <a:endParaRPr lang="en-US" dirty="0"/>
          </a:p>
        </p:txBody>
      </p:sp>
    </p:spTree>
    <p:extLst>
      <p:ext uri="{BB962C8B-B14F-4D97-AF65-F5344CB8AC3E}">
        <p14:creationId xmlns:p14="http://schemas.microsoft.com/office/powerpoint/2010/main" xmlns="" val="29311606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57458" y="256690"/>
            <a:ext cx="5543899" cy="1323977"/>
          </a:xfrm>
        </p:spPr>
        <p:txBody>
          <a:bodyPr/>
          <a:lstStyle/>
          <a:p>
            <a:r>
              <a:rPr lang="en-US" sz="4000" b="1" dirty="0" smtClean="0"/>
              <a:t>Why a gender gap?</a:t>
            </a:r>
            <a:endParaRPr lang="en-US" sz="4000" b="1" dirty="0"/>
          </a:p>
        </p:txBody>
      </p:sp>
      <p:sp>
        <p:nvSpPr>
          <p:cNvPr id="9" name="Text Placeholder 8"/>
          <p:cNvSpPr>
            <a:spLocks noGrp="1"/>
          </p:cNvSpPr>
          <p:nvPr>
            <p:ph type="body" sz="half" idx="2"/>
          </p:nvPr>
        </p:nvSpPr>
        <p:spPr>
          <a:xfrm>
            <a:off x="533398" y="1580667"/>
            <a:ext cx="4079545" cy="4458291"/>
          </a:xfrm>
        </p:spPr>
        <p:txBody>
          <a:bodyPr>
            <a:normAutofit fontScale="92500" lnSpcReduction="20000"/>
          </a:bodyPr>
          <a:lstStyle/>
          <a:p>
            <a:endParaRPr lang="en-US" sz="2600" dirty="0" smtClean="0"/>
          </a:p>
          <a:p>
            <a:pPr algn="l"/>
            <a:r>
              <a:rPr lang="en-US" sz="3000" dirty="0" smtClean="0"/>
              <a:t>• Family finances</a:t>
            </a:r>
          </a:p>
          <a:p>
            <a:pPr algn="l"/>
            <a:endParaRPr lang="en-US" sz="3000" dirty="0"/>
          </a:p>
          <a:p>
            <a:pPr algn="l"/>
            <a:r>
              <a:rPr lang="en-US" sz="3000" dirty="0" smtClean="0"/>
              <a:t>• Parents’ preferences</a:t>
            </a:r>
          </a:p>
          <a:p>
            <a:pPr algn="l"/>
            <a:endParaRPr lang="en-US" sz="3000" dirty="0"/>
          </a:p>
          <a:p>
            <a:pPr algn="l"/>
            <a:r>
              <a:rPr lang="en-US" sz="3000" dirty="0"/>
              <a:t>• L</a:t>
            </a:r>
            <a:r>
              <a:rPr lang="en-US" sz="3000" dirty="0" smtClean="0"/>
              <a:t>ack </a:t>
            </a:r>
            <a:r>
              <a:rPr lang="en-US" sz="3000" dirty="0"/>
              <a:t>of political support for equality</a:t>
            </a:r>
          </a:p>
          <a:p>
            <a:pPr algn="l"/>
            <a:endParaRPr lang="en-US" sz="3000" dirty="0" smtClean="0"/>
          </a:p>
          <a:p>
            <a:pPr algn="l"/>
            <a:r>
              <a:rPr lang="en-US" sz="3000" dirty="0" smtClean="0"/>
              <a:t>• Lack of workplace support (especially private sector)</a:t>
            </a:r>
          </a:p>
          <a:p>
            <a:pPr algn="l"/>
            <a:endParaRPr lang="en-US" sz="2600" dirty="0"/>
          </a:p>
          <a:p>
            <a:pPr algn="l"/>
            <a:endParaRPr lang="en-US" sz="2400" dirty="0"/>
          </a:p>
        </p:txBody>
      </p:sp>
      <p:pic>
        <p:nvPicPr>
          <p:cNvPr id="2" name="Picture Placeholder 1" descr="Campaign.jpg"/>
          <p:cNvPicPr>
            <a:picLocks noGrp="1" noChangeAspect="1"/>
          </p:cNvPicPr>
          <p:nvPr>
            <p:ph type="pic" idx="1"/>
          </p:nvPr>
        </p:nvPicPr>
        <p:blipFill>
          <a:blip r:embed="rId2" cstate="print">
            <a:extLst>
              <a:ext uri="{28A0092B-C50C-407E-A947-70E740481C1C}">
                <a14:useLocalDpi xmlns:a14="http://schemas.microsoft.com/office/drawing/2010/main" xmlns="" val="0"/>
              </a:ext>
            </a:extLst>
          </a:blip>
          <a:srcRect l="4855" r="4855"/>
          <a:stretch>
            <a:fillRect/>
          </a:stretch>
        </p:blipFill>
        <p:spPr>
          <a:xfrm>
            <a:off x="5091113" y="873125"/>
            <a:ext cx="3833812" cy="5318125"/>
          </a:xfrm>
        </p:spPr>
      </p:pic>
    </p:spTree>
    <p:extLst>
      <p:ext uri="{BB962C8B-B14F-4D97-AF65-F5344CB8AC3E}">
        <p14:creationId xmlns:p14="http://schemas.microsoft.com/office/powerpoint/2010/main" xmlns="" val="6442213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129" y="107576"/>
            <a:ext cx="8368422" cy="1917432"/>
          </a:xfrm>
        </p:spPr>
        <p:txBody>
          <a:bodyPr/>
          <a:lstStyle/>
          <a:p>
            <a:r>
              <a:rPr lang="en-US" sz="4000" b="1" dirty="0" smtClean="0"/>
              <a:t>Previous survey research (2006)</a:t>
            </a:r>
            <a:endParaRPr lang="en-US" sz="4000" b="1" dirty="0"/>
          </a:p>
        </p:txBody>
      </p:sp>
      <p:sp>
        <p:nvSpPr>
          <p:cNvPr id="3" name="Content Placeholder 2"/>
          <p:cNvSpPr>
            <a:spLocks noGrp="1"/>
          </p:cNvSpPr>
          <p:nvPr>
            <p:ph idx="1"/>
          </p:nvPr>
        </p:nvSpPr>
        <p:spPr>
          <a:xfrm>
            <a:off x="549275" y="2282425"/>
            <a:ext cx="8042276" cy="3661176"/>
          </a:xfrm>
        </p:spPr>
        <p:txBody>
          <a:bodyPr>
            <a:normAutofit/>
          </a:bodyPr>
          <a:lstStyle/>
          <a:p>
            <a:r>
              <a:rPr lang="en-US" sz="2800" dirty="0" smtClean="0"/>
              <a:t>In only 15% of companies did majority (60%+) of fathers take 2 </a:t>
            </a:r>
            <a:r>
              <a:rPr lang="en-US" sz="2800" dirty="0" err="1" smtClean="0"/>
              <a:t>pappa</a:t>
            </a:r>
            <a:r>
              <a:rPr lang="en-US" sz="2800" dirty="0" smtClean="0"/>
              <a:t> months </a:t>
            </a:r>
          </a:p>
          <a:p>
            <a:r>
              <a:rPr lang="en-US" sz="2800" dirty="0" smtClean="0"/>
              <a:t>Increasing formal </a:t>
            </a:r>
            <a:r>
              <a:rPr lang="en-US" sz="2800" dirty="0"/>
              <a:t>and informal support for fathers’ </a:t>
            </a:r>
            <a:r>
              <a:rPr lang="en-US" sz="2800" dirty="0" err="1"/>
              <a:t>leavetaking</a:t>
            </a:r>
            <a:r>
              <a:rPr lang="en-US" sz="2800" dirty="0"/>
              <a:t>, but majority </a:t>
            </a:r>
            <a:r>
              <a:rPr lang="en-US" sz="2800" dirty="0" smtClean="0"/>
              <a:t>of companies not supportive</a:t>
            </a:r>
            <a:endParaRPr lang="en-US" dirty="0"/>
          </a:p>
        </p:txBody>
      </p:sp>
    </p:spTree>
    <p:extLst>
      <p:ext uri="{BB962C8B-B14F-4D97-AF65-F5344CB8AC3E}">
        <p14:creationId xmlns:p14="http://schemas.microsoft.com/office/powerpoint/2010/main" xmlns="" val="32327825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
            <a:ext cx="8255610" cy="7066549"/>
          </a:xfrm>
          <a:prstGeom prst="rect">
            <a:avLst/>
          </a:prstGeom>
          <a:noFill/>
        </p:spPr>
        <p:txBody>
          <a:bodyPr wrap="square" rtlCol="0">
            <a:spAutoFit/>
          </a:bodyPr>
          <a:lstStyle/>
          <a:p>
            <a:r>
              <a:rPr lang="en-US" sz="4000" dirty="0"/>
              <a:t>	</a:t>
            </a:r>
            <a:endParaRPr lang="en-US" sz="4000" dirty="0" smtClean="0"/>
          </a:p>
          <a:p>
            <a:pPr>
              <a:lnSpc>
                <a:spcPct val="70000"/>
              </a:lnSpc>
            </a:pPr>
            <a:r>
              <a:rPr lang="en-US" sz="4000" dirty="0"/>
              <a:t>	</a:t>
            </a:r>
            <a:endParaRPr lang="en-US" sz="4000" dirty="0" smtClean="0"/>
          </a:p>
          <a:p>
            <a:pPr algn="ctr">
              <a:lnSpc>
                <a:spcPct val="50000"/>
              </a:lnSpc>
            </a:pPr>
            <a:r>
              <a:rPr lang="en-US" sz="4000" b="1" dirty="0">
                <a:solidFill>
                  <a:schemeClr val="accent1"/>
                </a:solidFill>
              </a:rPr>
              <a:t>	</a:t>
            </a:r>
            <a:r>
              <a:rPr lang="en-US" sz="4000" b="1" dirty="0" smtClean="0">
                <a:solidFill>
                  <a:schemeClr val="accent1"/>
                </a:solidFill>
              </a:rPr>
              <a:t>Case study research goals </a:t>
            </a:r>
            <a:r>
              <a:rPr lang="en-US" sz="4400" b="1" dirty="0" smtClean="0">
                <a:solidFill>
                  <a:schemeClr val="accent1"/>
                </a:solidFill>
              </a:rPr>
              <a:t>	</a:t>
            </a:r>
            <a:endParaRPr lang="en-US" sz="4000" dirty="0" smtClean="0"/>
          </a:p>
          <a:p>
            <a:r>
              <a:rPr lang="en-US" sz="4000" dirty="0"/>
              <a:t>	</a:t>
            </a:r>
            <a:r>
              <a:rPr lang="en-US" sz="3200" dirty="0" smtClean="0"/>
              <a:t>• to discover what policies and 	practices embedded in corporate  	culture and structure facilitate</a:t>
            </a:r>
            <a:r>
              <a:rPr lang="en-US" sz="3200" dirty="0"/>
              <a:t> </a:t>
            </a:r>
            <a:r>
              <a:rPr lang="en-US" sz="3200" dirty="0" smtClean="0"/>
              <a:t>or 	hinder fathers’ </a:t>
            </a:r>
            <a:r>
              <a:rPr lang="en-US" sz="3200" dirty="0" err="1" smtClean="0"/>
              <a:t>leavetaking</a:t>
            </a:r>
            <a:endParaRPr lang="en-US" sz="3200" dirty="0" smtClean="0"/>
          </a:p>
          <a:p>
            <a:pPr>
              <a:lnSpc>
                <a:spcPct val="70000"/>
              </a:lnSpc>
            </a:pPr>
            <a:endParaRPr lang="en-US" sz="3200" dirty="0"/>
          </a:p>
          <a:p>
            <a:r>
              <a:rPr lang="en-US" sz="3200" dirty="0" smtClean="0"/>
              <a:t>	• to explore transition from corporate 	“accommodation” to “transformation”</a:t>
            </a:r>
          </a:p>
          <a:p>
            <a:endParaRPr lang="en-US" sz="2800" dirty="0"/>
          </a:p>
          <a:p>
            <a:r>
              <a:rPr lang="en-US" sz="2800" dirty="0" smtClean="0"/>
              <a:t>	</a:t>
            </a:r>
            <a:endParaRPr lang="en-US" dirty="0" smtClean="0"/>
          </a:p>
          <a:p>
            <a:r>
              <a:rPr lang="en-US" sz="2000" dirty="0" smtClean="0"/>
              <a:t>		</a:t>
            </a:r>
            <a:endParaRPr lang="en-US" sz="2000" dirty="0"/>
          </a:p>
          <a:p>
            <a:r>
              <a:rPr lang="en-US" sz="2000" dirty="0" smtClean="0"/>
              <a:t>	</a:t>
            </a:r>
            <a:endParaRPr lang="en-US" sz="2000" dirty="0"/>
          </a:p>
          <a:p>
            <a:endParaRPr lang="en-US" dirty="0" smtClean="0"/>
          </a:p>
          <a:p>
            <a:endParaRPr lang="en-US" dirty="0"/>
          </a:p>
        </p:txBody>
      </p:sp>
    </p:spTree>
    <p:extLst>
      <p:ext uri="{BB962C8B-B14F-4D97-AF65-F5344CB8AC3E}">
        <p14:creationId xmlns:p14="http://schemas.microsoft.com/office/powerpoint/2010/main" xmlns="" val="24960788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Companies studied</a:t>
            </a:r>
            <a:endParaRPr lang="en-US" sz="4000" b="1" dirty="0"/>
          </a:p>
        </p:txBody>
      </p:sp>
      <p:sp>
        <p:nvSpPr>
          <p:cNvPr id="3" name="Content Placeholder 2"/>
          <p:cNvSpPr>
            <a:spLocks noGrp="1"/>
          </p:cNvSpPr>
          <p:nvPr>
            <p:ph idx="1"/>
          </p:nvPr>
        </p:nvSpPr>
        <p:spPr/>
        <p:txBody>
          <a:bodyPr>
            <a:normAutofit/>
          </a:bodyPr>
          <a:lstStyle/>
          <a:p>
            <a:r>
              <a:rPr lang="en-US" sz="2800" dirty="0"/>
              <a:t>5</a:t>
            </a:r>
            <a:r>
              <a:rPr lang="en-US" sz="2800" dirty="0" smtClean="0"/>
              <a:t> </a:t>
            </a:r>
            <a:r>
              <a:rPr lang="en-US" sz="2800" dirty="0"/>
              <a:t>large, male-dominated </a:t>
            </a:r>
            <a:r>
              <a:rPr lang="en-US" sz="2800" dirty="0" smtClean="0"/>
              <a:t>companies </a:t>
            </a:r>
            <a:r>
              <a:rPr lang="en-US" sz="2800" dirty="0"/>
              <a:t>with a range of father leave use (in 2006 survey</a:t>
            </a:r>
            <a:r>
              <a:rPr lang="en-US" sz="2800" dirty="0" smtClean="0"/>
              <a:t>)</a:t>
            </a:r>
            <a:endParaRPr lang="en-US" sz="2800" dirty="0"/>
          </a:p>
          <a:p>
            <a:r>
              <a:rPr lang="en-US" sz="2800" dirty="0" smtClean="0"/>
              <a:t>Blue</a:t>
            </a:r>
            <a:r>
              <a:rPr lang="en-US" sz="2800" dirty="0"/>
              <a:t>-collar &amp;</a:t>
            </a:r>
            <a:r>
              <a:rPr lang="en-US" sz="2800" dirty="0" smtClean="0"/>
              <a:t> </a:t>
            </a:r>
            <a:r>
              <a:rPr lang="en-US" sz="2800" dirty="0"/>
              <a:t>white-collar </a:t>
            </a:r>
            <a:r>
              <a:rPr lang="en-US" sz="2800" dirty="0" smtClean="0"/>
              <a:t>workers</a:t>
            </a:r>
            <a:endParaRPr lang="en-US" sz="2800" dirty="0"/>
          </a:p>
          <a:p>
            <a:r>
              <a:rPr lang="en-US" sz="2800" dirty="0"/>
              <a:t>M</a:t>
            </a:r>
            <a:r>
              <a:rPr lang="en-US" sz="2800" dirty="0" smtClean="0"/>
              <a:t>anufacturing </a:t>
            </a:r>
            <a:r>
              <a:rPr lang="en-US" sz="2800" dirty="0"/>
              <a:t>(3), service (1), retail (1</a:t>
            </a:r>
            <a:r>
              <a:rPr lang="en-US" sz="2800" dirty="0" smtClean="0"/>
              <a:t>) in core industries</a:t>
            </a:r>
            <a:endParaRPr lang="en-US" sz="2800" dirty="0"/>
          </a:p>
          <a:p>
            <a:r>
              <a:rPr lang="en-US" sz="2800" dirty="0"/>
              <a:t>Swedish-owned &amp;</a:t>
            </a:r>
            <a:r>
              <a:rPr lang="en-US" sz="2800" dirty="0" smtClean="0"/>
              <a:t> </a:t>
            </a:r>
            <a:r>
              <a:rPr lang="en-US" sz="2800" dirty="0"/>
              <a:t>headquartered</a:t>
            </a:r>
          </a:p>
          <a:p>
            <a:endParaRPr lang="en-US" dirty="0"/>
          </a:p>
          <a:p>
            <a:endParaRPr lang="en-US" dirty="0"/>
          </a:p>
        </p:txBody>
      </p:sp>
    </p:spTree>
    <p:extLst>
      <p:ext uri="{BB962C8B-B14F-4D97-AF65-F5344CB8AC3E}">
        <p14:creationId xmlns:p14="http://schemas.microsoft.com/office/powerpoint/2010/main" xmlns="" val="21670040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107575"/>
            <a:ext cx="9144000" cy="1213829"/>
          </a:xfrm>
        </p:spPr>
        <p:txBody>
          <a:bodyPr/>
          <a:lstStyle/>
          <a:p>
            <a:r>
              <a:rPr lang="en-US" sz="4000" b="1" dirty="0" smtClean="0"/>
              <a:t>Companies in the Swedish context</a:t>
            </a:r>
            <a:endParaRPr lang="en-US" sz="4000" b="1" dirty="0"/>
          </a:p>
        </p:txBody>
      </p:sp>
      <p:sp>
        <p:nvSpPr>
          <p:cNvPr id="5" name="Content Placeholder 4"/>
          <p:cNvSpPr>
            <a:spLocks noGrp="1"/>
          </p:cNvSpPr>
          <p:nvPr>
            <p:ph idx="1"/>
          </p:nvPr>
        </p:nvSpPr>
        <p:spPr>
          <a:xfrm>
            <a:off x="549275" y="1733269"/>
            <a:ext cx="8042276" cy="4210331"/>
          </a:xfrm>
        </p:spPr>
        <p:txBody>
          <a:bodyPr>
            <a:noAutofit/>
          </a:bodyPr>
          <a:lstStyle/>
          <a:p>
            <a:pPr marL="349250" lvl="1" indent="0">
              <a:buNone/>
            </a:pPr>
            <a:r>
              <a:rPr lang="en-US" sz="2800" dirty="0" smtClean="0"/>
              <a:t>• Equality policy &amp; leave legislation</a:t>
            </a:r>
            <a:endParaRPr lang="en-US" sz="2800" dirty="0"/>
          </a:p>
          <a:p>
            <a:pPr marL="349250" lvl="1" indent="0">
              <a:buNone/>
            </a:pPr>
            <a:r>
              <a:rPr lang="en-US" sz="2800" dirty="0" smtClean="0"/>
              <a:t>• Cultural discourse on fatherhood</a:t>
            </a:r>
          </a:p>
          <a:p>
            <a:pPr marL="349250" lvl="1" indent="0">
              <a:buNone/>
            </a:pPr>
            <a:r>
              <a:rPr lang="en-US" sz="2800" dirty="0" smtClean="0"/>
              <a:t>• Concern about public image</a:t>
            </a:r>
          </a:p>
          <a:p>
            <a:pPr marL="349250" lvl="1" indent="0">
              <a:buNone/>
            </a:pPr>
            <a:r>
              <a:rPr lang="en-US" sz="2800" dirty="0" smtClean="0"/>
              <a:t>• Value retention &amp; productivity</a:t>
            </a:r>
          </a:p>
          <a:p>
            <a:pPr marL="349250" lvl="1" indent="0">
              <a:buNone/>
            </a:pPr>
            <a:r>
              <a:rPr lang="en-US" sz="2800" dirty="0" smtClean="0"/>
              <a:t>• Well-trained personnel with job security</a:t>
            </a:r>
          </a:p>
          <a:p>
            <a:pPr marL="349250" lvl="1" indent="0">
              <a:buNone/>
            </a:pPr>
            <a:r>
              <a:rPr lang="en-US" sz="2800" dirty="0" smtClean="0"/>
              <a:t>• Co-determination law </a:t>
            </a:r>
          </a:p>
          <a:p>
            <a:pPr marL="349250" lvl="1" indent="0">
              <a:buNone/>
            </a:pPr>
            <a:r>
              <a:rPr lang="en-US" sz="2800" dirty="0" smtClean="0"/>
              <a:t>• Strong sense of worker solidarity</a:t>
            </a:r>
          </a:p>
        </p:txBody>
      </p:sp>
    </p:spTree>
    <p:extLst>
      <p:ext uri="{BB962C8B-B14F-4D97-AF65-F5344CB8AC3E}">
        <p14:creationId xmlns:p14="http://schemas.microsoft.com/office/powerpoint/2010/main" xmlns="" val="18989689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48720"/>
            <a:ext cx="9144000" cy="1255523"/>
          </a:xfrm>
        </p:spPr>
        <p:txBody>
          <a:bodyPr/>
          <a:lstStyle/>
          <a:p>
            <a:r>
              <a:rPr lang="en-US" sz="4000" b="1" dirty="0" smtClean="0"/>
              <a:t>Study participants in 5 companies</a:t>
            </a:r>
            <a:endParaRPr lang="en-US" sz="4000" b="1" dirty="0"/>
          </a:p>
        </p:txBody>
      </p:sp>
      <p:sp>
        <p:nvSpPr>
          <p:cNvPr id="7" name="Text Placeholder 6"/>
          <p:cNvSpPr>
            <a:spLocks noGrp="1"/>
          </p:cNvSpPr>
          <p:nvPr>
            <p:ph type="body" sz="half" idx="2"/>
          </p:nvPr>
        </p:nvSpPr>
        <p:spPr>
          <a:xfrm>
            <a:off x="308949" y="1853397"/>
            <a:ext cx="8191584" cy="4290271"/>
          </a:xfrm>
        </p:spPr>
        <p:txBody>
          <a:bodyPr>
            <a:noAutofit/>
          </a:bodyPr>
          <a:lstStyle/>
          <a:p>
            <a:pPr algn="l"/>
            <a:r>
              <a:rPr lang="en-US" sz="2800" dirty="0" smtClean="0">
                <a:solidFill>
                  <a:schemeClr val="tx1"/>
                </a:solidFill>
              </a:rPr>
              <a:t>	56 </a:t>
            </a:r>
            <a:r>
              <a:rPr lang="en-US" sz="2800" dirty="0">
                <a:solidFill>
                  <a:schemeClr val="tx1"/>
                </a:solidFill>
              </a:rPr>
              <a:t>i</a:t>
            </a:r>
            <a:r>
              <a:rPr lang="en-US" sz="2800" dirty="0" smtClean="0">
                <a:solidFill>
                  <a:schemeClr val="tx1"/>
                </a:solidFill>
              </a:rPr>
              <a:t>nformants </a:t>
            </a:r>
            <a:r>
              <a:rPr lang="en-US" sz="2800" dirty="0">
                <a:solidFill>
                  <a:schemeClr val="tx1"/>
                </a:solidFill>
              </a:rPr>
              <a:t>(“chain”) </a:t>
            </a:r>
            <a:endParaRPr lang="en-US" sz="2800" dirty="0" smtClean="0">
              <a:solidFill>
                <a:schemeClr val="tx1"/>
              </a:solidFill>
            </a:endParaRPr>
          </a:p>
          <a:p>
            <a:pPr algn="l"/>
            <a:endParaRPr lang="en-US" sz="2800" dirty="0">
              <a:solidFill>
                <a:schemeClr val="tx1"/>
              </a:solidFill>
            </a:endParaRPr>
          </a:p>
          <a:p>
            <a:pPr algn="l"/>
            <a:endParaRPr lang="en-US" sz="2800" dirty="0" smtClean="0">
              <a:solidFill>
                <a:schemeClr val="tx1"/>
              </a:solidFill>
            </a:endParaRPr>
          </a:p>
          <a:p>
            <a:pPr algn="l"/>
            <a:endParaRPr lang="en-US" sz="2800" dirty="0" smtClean="0">
              <a:solidFill>
                <a:schemeClr val="tx1"/>
              </a:solidFill>
            </a:endParaRPr>
          </a:p>
          <a:p>
            <a:pPr algn="l"/>
            <a:endParaRPr lang="en-US" sz="3200" dirty="0"/>
          </a:p>
          <a:p>
            <a:pPr algn="l"/>
            <a:endParaRPr lang="en-US" sz="1600" dirty="0"/>
          </a:p>
          <a:p>
            <a:pPr algn="l"/>
            <a:endParaRPr lang="en-US" sz="2800" dirty="0" smtClean="0"/>
          </a:p>
        </p:txBody>
      </p:sp>
      <p:graphicFrame>
        <p:nvGraphicFramePr>
          <p:cNvPr id="10" name="Diagram 9"/>
          <p:cNvGraphicFramePr/>
          <p:nvPr>
            <p:extLst>
              <p:ext uri="{D42A27DB-BD31-4B8C-83A1-F6EECF244321}">
                <p14:modId xmlns:p14="http://schemas.microsoft.com/office/powerpoint/2010/main" xmlns="" val="3147904793"/>
              </p:ext>
            </p:extLst>
          </p:nvPr>
        </p:nvGraphicFramePr>
        <p:xfrm>
          <a:off x="533396" y="926699"/>
          <a:ext cx="8270337" cy="59313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p:cNvSpPr txBox="1"/>
          <p:nvPr/>
        </p:nvSpPr>
        <p:spPr>
          <a:xfrm>
            <a:off x="8619067" y="711200"/>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xmlns="" val="1619226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4400" b="1" dirty="0" smtClean="0"/>
              <a:t>Methods</a:t>
            </a:r>
            <a:endParaRPr lang="en-US" sz="4400" b="1" dirty="0"/>
          </a:p>
        </p:txBody>
      </p:sp>
      <p:sp>
        <p:nvSpPr>
          <p:cNvPr id="6" name="Content Placeholder 5"/>
          <p:cNvSpPr>
            <a:spLocks noGrp="1"/>
          </p:cNvSpPr>
          <p:nvPr>
            <p:ph idx="1"/>
          </p:nvPr>
        </p:nvSpPr>
        <p:spPr/>
        <p:txBody>
          <a:bodyPr/>
          <a:lstStyle/>
          <a:p>
            <a:r>
              <a:rPr lang="en-US" sz="2800" dirty="0">
                <a:solidFill>
                  <a:schemeClr val="tx1"/>
                </a:solidFill>
              </a:rPr>
              <a:t>Workplace interviews - 1-1.5 hours</a:t>
            </a:r>
          </a:p>
          <a:p>
            <a:r>
              <a:rPr lang="en-US" sz="2800" dirty="0" smtClean="0">
                <a:solidFill>
                  <a:schemeClr val="tx1"/>
                </a:solidFill>
              </a:rPr>
              <a:t>6 hypothetical vignettes </a:t>
            </a:r>
            <a:r>
              <a:rPr lang="en-US" sz="2800" dirty="0">
                <a:solidFill>
                  <a:schemeClr val="tx1"/>
                </a:solidFill>
              </a:rPr>
              <a:t>+ 9 questions</a:t>
            </a:r>
          </a:p>
          <a:p>
            <a:r>
              <a:rPr lang="en-US" sz="2800" dirty="0" smtClean="0">
                <a:solidFill>
                  <a:schemeClr val="tx1"/>
                </a:solidFill>
              </a:rPr>
              <a:t>Taped</a:t>
            </a:r>
            <a:r>
              <a:rPr lang="en-US" sz="2800" dirty="0">
                <a:solidFill>
                  <a:schemeClr val="tx1"/>
                </a:solidFill>
              </a:rPr>
              <a:t>, transcribed </a:t>
            </a:r>
            <a:r>
              <a:rPr lang="en-US" sz="2800" dirty="0" smtClean="0">
                <a:solidFill>
                  <a:schemeClr val="tx1"/>
                </a:solidFill>
              </a:rPr>
              <a:t>(179 </a:t>
            </a:r>
            <a:r>
              <a:rPr lang="en-US" sz="2800" dirty="0">
                <a:solidFill>
                  <a:schemeClr val="tx1"/>
                </a:solidFill>
              </a:rPr>
              <a:t>pages) </a:t>
            </a:r>
          </a:p>
          <a:p>
            <a:r>
              <a:rPr lang="en-US" sz="2800" dirty="0">
                <a:solidFill>
                  <a:schemeClr val="tx1"/>
                </a:solidFill>
              </a:rPr>
              <a:t>Respondents interested in discussing topic</a:t>
            </a:r>
          </a:p>
          <a:p>
            <a:r>
              <a:rPr lang="en-US" sz="2800" dirty="0" smtClean="0">
                <a:solidFill>
                  <a:schemeClr val="tx1"/>
                </a:solidFill>
              </a:rPr>
              <a:t>Hybrid </a:t>
            </a:r>
            <a:r>
              <a:rPr lang="en-US" sz="2800" dirty="0">
                <a:solidFill>
                  <a:schemeClr val="tx1"/>
                </a:solidFill>
              </a:rPr>
              <a:t>thematic </a:t>
            </a:r>
            <a:r>
              <a:rPr lang="en-US" sz="2800" dirty="0" smtClean="0">
                <a:solidFill>
                  <a:schemeClr val="tx1"/>
                </a:solidFill>
              </a:rPr>
              <a:t>analysis</a:t>
            </a:r>
          </a:p>
        </p:txBody>
      </p:sp>
    </p:spTree>
    <p:extLst>
      <p:ext uri="{BB962C8B-B14F-4D97-AF65-F5344CB8AC3E}">
        <p14:creationId xmlns:p14="http://schemas.microsoft.com/office/powerpoint/2010/main" xmlns="" val="28988616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b="1" dirty="0" smtClean="0"/>
              <a:t>Reactions to interviews</a:t>
            </a:r>
            <a:endParaRPr lang="en-US" sz="4000" b="1" dirty="0"/>
          </a:p>
        </p:txBody>
      </p:sp>
      <p:sp>
        <p:nvSpPr>
          <p:cNvPr id="5" name="Content Placeholder 4"/>
          <p:cNvSpPr>
            <a:spLocks noGrp="1"/>
          </p:cNvSpPr>
          <p:nvPr>
            <p:ph idx="1"/>
          </p:nvPr>
        </p:nvSpPr>
        <p:spPr/>
        <p:txBody>
          <a:bodyPr>
            <a:normAutofit/>
          </a:bodyPr>
          <a:lstStyle/>
          <a:p>
            <a:r>
              <a:rPr lang="en-US" dirty="0"/>
              <a:t>People almost never talk about parental leave, not like this.  It’s more like we congratulate new fathers and check out the child if they come and visit, but discussing different problems or what would be good?  </a:t>
            </a:r>
            <a:r>
              <a:rPr lang="en-US" dirty="0" smtClean="0"/>
              <a:t>No. (WC Manager in FF co.)  </a:t>
            </a:r>
            <a:endParaRPr lang="en-US" dirty="0"/>
          </a:p>
          <a:p>
            <a:r>
              <a:rPr lang="en-US" dirty="0" smtClean="0"/>
              <a:t>This is so interesting!  I didn’t really think that it would be fun to answer questions about this, but I notice that I have become quite engaged in our discussion - it is of course about our children!  (BC father in NF co.)</a:t>
            </a:r>
          </a:p>
        </p:txBody>
      </p:sp>
    </p:spTree>
    <p:extLst>
      <p:ext uri="{BB962C8B-B14F-4D97-AF65-F5344CB8AC3E}">
        <p14:creationId xmlns:p14="http://schemas.microsoft.com/office/powerpoint/2010/main" xmlns="" val="34447413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Theoretical frameworks</a:t>
            </a:r>
            <a:endParaRPr lang="en-US" sz="4000" b="1" dirty="0"/>
          </a:p>
        </p:txBody>
      </p:sp>
      <p:sp>
        <p:nvSpPr>
          <p:cNvPr id="3" name="Content Placeholder 2"/>
          <p:cNvSpPr>
            <a:spLocks noGrp="1"/>
          </p:cNvSpPr>
          <p:nvPr>
            <p:ph idx="1"/>
          </p:nvPr>
        </p:nvSpPr>
        <p:spPr>
          <a:xfrm>
            <a:off x="549275" y="1081150"/>
            <a:ext cx="8324396" cy="4862452"/>
          </a:xfrm>
        </p:spPr>
        <p:txBody>
          <a:bodyPr>
            <a:noAutofit/>
          </a:bodyPr>
          <a:lstStyle/>
          <a:p>
            <a:pPr marL="0" indent="0">
              <a:buNone/>
            </a:pPr>
            <a:endParaRPr lang="en-US" sz="2800" b="1" dirty="0"/>
          </a:p>
          <a:p>
            <a:pPr marL="0" indent="0">
              <a:buNone/>
            </a:pPr>
            <a:r>
              <a:rPr lang="en-US" sz="2800" b="1" dirty="0" smtClean="0"/>
              <a:t> Gender theory – to understand resistance</a:t>
            </a:r>
          </a:p>
          <a:p>
            <a:pPr marL="0" indent="0">
              <a:buNone/>
            </a:pPr>
            <a:r>
              <a:rPr lang="en-US" sz="2800" dirty="0" smtClean="0"/>
              <a:t>Workplace is a gendered social institution ~ </a:t>
            </a:r>
          </a:p>
          <a:p>
            <a:pPr marL="0" indent="0">
              <a:lnSpc>
                <a:spcPct val="50000"/>
              </a:lnSpc>
              <a:spcBef>
                <a:spcPts val="1000"/>
              </a:spcBef>
              <a:buNone/>
            </a:pPr>
            <a:endParaRPr lang="en-US" sz="2800" dirty="0" smtClean="0"/>
          </a:p>
          <a:p>
            <a:pPr lvl="1"/>
            <a:r>
              <a:rPr lang="en-US" sz="2800" dirty="0" smtClean="0"/>
              <a:t>organized around a “male model of work”</a:t>
            </a:r>
          </a:p>
          <a:p>
            <a:pPr lvl="1"/>
            <a:r>
              <a:rPr lang="en-US" sz="2800" dirty="0" smtClean="0"/>
              <a:t>discounts men’s caregiving responsibilities</a:t>
            </a:r>
            <a:endParaRPr lang="en-US" sz="2800" dirty="0"/>
          </a:p>
          <a:p>
            <a:pPr lvl="1"/>
            <a:r>
              <a:rPr lang="en-US" sz="2800" dirty="0" smtClean="0"/>
              <a:t>rewards visible </a:t>
            </a:r>
            <a:r>
              <a:rPr lang="en-US" sz="2800" dirty="0"/>
              <a:t>time at </a:t>
            </a:r>
            <a:r>
              <a:rPr lang="en-US" sz="2800" dirty="0" smtClean="0"/>
              <a:t>work </a:t>
            </a:r>
          </a:p>
        </p:txBody>
      </p:sp>
    </p:spTree>
    <p:extLst>
      <p:ext uri="{BB962C8B-B14F-4D97-AF65-F5344CB8AC3E}">
        <p14:creationId xmlns:p14="http://schemas.microsoft.com/office/powerpoint/2010/main" xmlns="" val="13141533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Theoretical frameworks</a:t>
            </a:r>
            <a:endParaRPr lang="en-US" sz="4000" b="1" dirty="0"/>
          </a:p>
        </p:txBody>
      </p:sp>
      <p:sp>
        <p:nvSpPr>
          <p:cNvPr id="3" name="Content Placeholder 2"/>
          <p:cNvSpPr>
            <a:spLocks noGrp="1"/>
          </p:cNvSpPr>
          <p:nvPr>
            <p:ph idx="1"/>
          </p:nvPr>
        </p:nvSpPr>
        <p:spPr>
          <a:xfrm>
            <a:off x="549275" y="1600201"/>
            <a:ext cx="8324396" cy="4343400"/>
          </a:xfrm>
        </p:spPr>
        <p:txBody>
          <a:bodyPr>
            <a:normAutofit/>
          </a:bodyPr>
          <a:lstStyle/>
          <a:p>
            <a:pPr marL="349250" lvl="1" indent="0">
              <a:buNone/>
            </a:pPr>
            <a:r>
              <a:rPr lang="en-US" sz="2800" b="1" dirty="0" smtClean="0"/>
              <a:t>Organizational </a:t>
            </a:r>
            <a:r>
              <a:rPr lang="en-US" sz="2800" b="1" dirty="0"/>
              <a:t>learning theory – to understand </a:t>
            </a:r>
            <a:r>
              <a:rPr lang="en-US" sz="2800" b="1" dirty="0" smtClean="0"/>
              <a:t>change</a:t>
            </a:r>
            <a:endParaRPr lang="en-US" sz="2800" dirty="0"/>
          </a:p>
          <a:p>
            <a:pPr marL="349250" lvl="1" indent="0">
              <a:buNone/>
            </a:pPr>
            <a:r>
              <a:rPr lang="en-US" sz="2800" dirty="0" smtClean="0"/>
              <a:t>Organizations respond to challenges through</a:t>
            </a:r>
          </a:p>
          <a:p>
            <a:pPr marL="349250" lvl="1" indent="0">
              <a:buNone/>
            </a:pPr>
            <a:r>
              <a:rPr lang="en-US" sz="2800" dirty="0"/>
              <a:t>	</a:t>
            </a:r>
            <a:r>
              <a:rPr lang="en-US" sz="2800" dirty="0" smtClean="0"/>
              <a:t>• </a:t>
            </a:r>
            <a:r>
              <a:rPr lang="en-US" sz="2800" dirty="0"/>
              <a:t>G</a:t>
            </a:r>
            <a:r>
              <a:rPr lang="en-US" sz="2800" dirty="0" smtClean="0"/>
              <a:t>aining knowledge and developing skills</a:t>
            </a:r>
          </a:p>
          <a:p>
            <a:pPr marL="349250" lvl="1" indent="0">
              <a:buNone/>
            </a:pPr>
            <a:r>
              <a:rPr lang="en-US" sz="2800" dirty="0" smtClean="0"/>
              <a:t>	• Balancing established routines with 	exploring new opportunities</a:t>
            </a:r>
          </a:p>
          <a:p>
            <a:pPr marL="349250" lvl="1" indent="0">
              <a:buNone/>
            </a:pPr>
            <a:r>
              <a:rPr lang="en-US" sz="2800" dirty="0" smtClean="0"/>
              <a:t>	• Recognizing short-term </a:t>
            </a:r>
            <a:r>
              <a:rPr lang="en-US" sz="2800" i="1" dirty="0" smtClean="0"/>
              <a:t>and</a:t>
            </a:r>
            <a:r>
              <a:rPr lang="en-US" sz="2800" dirty="0" smtClean="0"/>
              <a:t> long-term 	benefits to individuals and companies </a:t>
            </a:r>
          </a:p>
        </p:txBody>
      </p:sp>
    </p:spTree>
    <p:extLst>
      <p:ext uri="{BB962C8B-B14F-4D97-AF65-F5344CB8AC3E}">
        <p14:creationId xmlns:p14="http://schemas.microsoft.com/office/powerpoint/2010/main" xmlns="" val="14544764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Research topics explored</a:t>
            </a:r>
            <a:endParaRPr lang="en-US" sz="4000" b="1" dirty="0"/>
          </a:p>
        </p:txBody>
      </p:sp>
      <p:sp>
        <p:nvSpPr>
          <p:cNvPr id="3" name="Content Placeholder 2"/>
          <p:cNvSpPr>
            <a:spLocks noGrp="1"/>
          </p:cNvSpPr>
          <p:nvPr>
            <p:ph idx="1"/>
          </p:nvPr>
        </p:nvSpPr>
        <p:spPr/>
        <p:txBody>
          <a:bodyPr>
            <a:normAutofit lnSpcReduction="10000"/>
          </a:bodyPr>
          <a:lstStyle/>
          <a:p>
            <a:r>
              <a:rPr lang="en-US" sz="2800" dirty="0" smtClean="0"/>
              <a:t>Employer attitude/mode of learning</a:t>
            </a:r>
          </a:p>
          <a:p>
            <a:r>
              <a:rPr lang="en-US" sz="2800" dirty="0" smtClean="0"/>
              <a:t>Rationales for support</a:t>
            </a:r>
          </a:p>
          <a:p>
            <a:r>
              <a:rPr lang="en-US" sz="2800" dirty="0" smtClean="0"/>
              <a:t>Strategies for handling work, supporting fathers</a:t>
            </a:r>
          </a:p>
          <a:p>
            <a:r>
              <a:rPr lang="en-US" sz="2800" dirty="0" smtClean="0"/>
              <a:t>Negative and positive outcomes</a:t>
            </a:r>
          </a:p>
          <a:p>
            <a:r>
              <a:rPr lang="en-US" sz="2800" dirty="0" smtClean="0"/>
              <a:t>Barriers and facilitators</a:t>
            </a:r>
          </a:p>
          <a:p>
            <a:r>
              <a:rPr lang="en-US" sz="2800" dirty="0" smtClean="0"/>
              <a:t>Change drivers</a:t>
            </a:r>
          </a:p>
          <a:p>
            <a:endParaRPr lang="en-US" dirty="0"/>
          </a:p>
        </p:txBody>
      </p:sp>
    </p:spTree>
    <p:extLst>
      <p:ext uri="{BB962C8B-B14F-4D97-AF65-F5344CB8AC3E}">
        <p14:creationId xmlns:p14="http://schemas.microsoft.com/office/powerpoint/2010/main" xmlns="" val="35546680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72369" y="806571"/>
            <a:ext cx="7277439" cy="5509200"/>
          </a:xfrm>
          <a:prstGeom prst="rect">
            <a:avLst/>
          </a:prstGeom>
        </p:spPr>
        <p:txBody>
          <a:bodyPr wrap="square">
            <a:spAutoFit/>
          </a:bodyPr>
          <a:lstStyle/>
          <a:p>
            <a:r>
              <a:rPr lang="en-US" sz="2400" dirty="0" smtClean="0"/>
              <a:t>I </a:t>
            </a:r>
            <a:r>
              <a:rPr lang="en-US" sz="2400" dirty="0"/>
              <a:t>am careful not to </a:t>
            </a:r>
            <a:r>
              <a:rPr lang="en-US" sz="2400" dirty="0" smtClean="0"/>
              <a:t>sigh, while thinking, God</a:t>
            </a:r>
            <a:r>
              <a:rPr lang="en-US" sz="2400" dirty="0"/>
              <a:t>, how </a:t>
            </a:r>
            <a:r>
              <a:rPr lang="en-US" sz="2400" dirty="0" smtClean="0"/>
              <a:t>difficult! </a:t>
            </a:r>
            <a:r>
              <a:rPr lang="en-US" sz="2400" dirty="0"/>
              <a:t>Y</a:t>
            </a:r>
            <a:r>
              <a:rPr lang="en-US" sz="2400" dirty="0" smtClean="0"/>
              <a:t>ou want </a:t>
            </a:r>
            <a:r>
              <a:rPr lang="en-US" sz="2400" dirty="0"/>
              <a:t>to be at home </a:t>
            </a:r>
            <a:r>
              <a:rPr lang="en-US" sz="2400" dirty="0" smtClean="0"/>
              <a:t>now, too?! </a:t>
            </a:r>
          </a:p>
          <a:p>
            <a:r>
              <a:rPr lang="en-US" sz="2400" dirty="0" smtClean="0"/>
              <a:t> </a:t>
            </a:r>
          </a:p>
          <a:p>
            <a:r>
              <a:rPr lang="en-US" sz="2400" dirty="0" smtClean="0"/>
              <a:t>No</a:t>
            </a:r>
            <a:r>
              <a:rPr lang="en-US" sz="2400" dirty="0"/>
              <a:t>, I am </a:t>
            </a:r>
            <a:r>
              <a:rPr lang="en-US" sz="2400" dirty="0" smtClean="0"/>
              <a:t>careful and say instead, </a:t>
            </a:r>
            <a:r>
              <a:rPr lang="en-US" sz="2400" dirty="0"/>
              <a:t>”Cool, </a:t>
            </a:r>
            <a:r>
              <a:rPr lang="en-US" sz="2400" dirty="0" smtClean="0"/>
              <a:t>we </a:t>
            </a:r>
            <a:r>
              <a:rPr lang="en-US" sz="2400" dirty="0"/>
              <a:t>will see how we </a:t>
            </a:r>
            <a:r>
              <a:rPr lang="en-US" sz="2400" dirty="0" smtClean="0"/>
              <a:t>can solve </a:t>
            </a:r>
            <a:r>
              <a:rPr lang="en-US" sz="2400" dirty="0"/>
              <a:t>this.  Have you some suggestions?”  </a:t>
            </a:r>
            <a:endParaRPr lang="en-US" sz="2400" dirty="0" smtClean="0"/>
          </a:p>
          <a:p>
            <a:endParaRPr lang="en-US" sz="2400" dirty="0" smtClean="0"/>
          </a:p>
          <a:p>
            <a:r>
              <a:rPr lang="en-US" sz="2400" dirty="0" smtClean="0"/>
              <a:t>I </a:t>
            </a:r>
            <a:r>
              <a:rPr lang="en-US" sz="2400" dirty="0"/>
              <a:t>usually try to encourage them to come up with solutions about who we should </a:t>
            </a:r>
            <a:r>
              <a:rPr lang="en-US" sz="2400" dirty="0" smtClean="0"/>
              <a:t>bring in </a:t>
            </a:r>
            <a:r>
              <a:rPr lang="en-US" sz="2400" dirty="0"/>
              <a:t>or move </a:t>
            </a:r>
            <a:r>
              <a:rPr lang="en-US" sz="2400" dirty="0" smtClean="0"/>
              <a:t>around.</a:t>
            </a:r>
          </a:p>
          <a:p>
            <a:endParaRPr lang="en-US" sz="2400" dirty="0" smtClean="0"/>
          </a:p>
          <a:p>
            <a:r>
              <a:rPr lang="en-US" sz="2400" dirty="0"/>
              <a:t>T</a:t>
            </a:r>
            <a:r>
              <a:rPr lang="en-US" sz="2400" dirty="0" smtClean="0"/>
              <a:t>hey </a:t>
            </a:r>
            <a:r>
              <a:rPr lang="en-US" sz="2400" dirty="0"/>
              <a:t>know each other so well so that they know who functions best </a:t>
            </a:r>
            <a:r>
              <a:rPr lang="en-US" sz="2400" dirty="0" smtClean="0"/>
              <a:t>together. </a:t>
            </a:r>
          </a:p>
          <a:p>
            <a:endParaRPr lang="en-US" sz="2000" dirty="0" smtClean="0"/>
          </a:p>
          <a:p>
            <a:r>
              <a:rPr lang="en-US" sz="2000" dirty="0" smtClean="0"/>
              <a:t>– Blue-collar manager, FF co.</a:t>
            </a:r>
            <a:endParaRPr lang="en-US" sz="2000" dirty="0"/>
          </a:p>
        </p:txBody>
      </p:sp>
    </p:spTree>
    <p:extLst>
      <p:ext uri="{BB962C8B-B14F-4D97-AF65-F5344CB8AC3E}">
        <p14:creationId xmlns:p14="http://schemas.microsoft.com/office/powerpoint/2010/main" xmlns="" val="8927422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xmlns="" val="2741844358"/>
              </p:ext>
            </p:extLst>
          </p:nvPr>
        </p:nvGraphicFramePr>
        <p:xfrm>
          <a:off x="52542" y="0"/>
          <a:ext cx="9091458" cy="6858000"/>
        </p:xfrm>
        <a:graphic>
          <a:graphicData uri="http://schemas.openxmlformats.org/presentationml/2006/ole">
            <p:oleObj spid="_x0000_s9244" name="Document" r:id="rId3" imgW="6083076" imgH="4000353" progId="Word.Document.12">
              <p:embed/>
            </p:oleObj>
          </a:graphicData>
        </a:graphic>
      </p:graphicFrame>
    </p:spTree>
    <p:extLst>
      <p:ext uri="{BB962C8B-B14F-4D97-AF65-F5344CB8AC3E}">
        <p14:creationId xmlns:p14="http://schemas.microsoft.com/office/powerpoint/2010/main" xmlns="" val="13398104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xmlns="" val="2659706130"/>
              </p:ext>
            </p:extLst>
          </p:nvPr>
        </p:nvGraphicFramePr>
        <p:xfrm>
          <a:off x="179920" y="205933"/>
          <a:ext cx="8831062" cy="6641342"/>
        </p:xfrm>
        <a:graphic>
          <a:graphicData uri="http://schemas.openxmlformats.org/presentationml/2006/ole">
            <p:oleObj spid="_x0000_s11289" name="Document" r:id="rId3" imgW="6083076" imgH="3187583" progId="Word.Document.12">
              <p:embed/>
            </p:oleObj>
          </a:graphicData>
        </a:graphic>
      </p:graphicFrame>
    </p:spTree>
    <p:extLst>
      <p:ext uri="{BB962C8B-B14F-4D97-AF65-F5344CB8AC3E}">
        <p14:creationId xmlns:p14="http://schemas.microsoft.com/office/powerpoint/2010/main" xmlns="" val="17964541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059378"/>
          </a:xfrm>
        </p:spPr>
        <p:txBody>
          <a:bodyPr/>
          <a:lstStyle/>
          <a:p>
            <a:r>
              <a:rPr lang="en-US" sz="4400" b="1" dirty="0" smtClean="0"/>
              <a:t>Outcomes</a:t>
            </a:r>
            <a:endParaRPr lang="en-US" sz="4400" b="1" dirty="0"/>
          </a:p>
        </p:txBody>
      </p:sp>
      <p:sp>
        <p:nvSpPr>
          <p:cNvPr id="3" name="Content Placeholder 2"/>
          <p:cNvSpPr>
            <a:spLocks noGrp="1"/>
          </p:cNvSpPr>
          <p:nvPr>
            <p:ph sz="half" idx="1"/>
          </p:nvPr>
        </p:nvSpPr>
        <p:spPr>
          <a:xfrm>
            <a:off x="171638" y="1166954"/>
            <a:ext cx="4218117" cy="4776647"/>
          </a:xfrm>
        </p:spPr>
        <p:txBody>
          <a:bodyPr>
            <a:noAutofit/>
          </a:bodyPr>
          <a:lstStyle/>
          <a:p>
            <a:pPr marL="0" indent="0">
              <a:buNone/>
            </a:pPr>
            <a:r>
              <a:rPr lang="en-US" sz="2800" b="1" dirty="0"/>
              <a:t>Negative – threaten profits</a:t>
            </a:r>
            <a:r>
              <a:rPr lang="en-US" sz="2800" dirty="0"/>
              <a:t>:</a:t>
            </a:r>
          </a:p>
          <a:p>
            <a:pPr marL="0" indent="0">
              <a:buNone/>
            </a:pPr>
            <a:r>
              <a:rPr lang="en-US" sz="2400" dirty="0"/>
              <a:t>Lost competence</a:t>
            </a:r>
          </a:p>
          <a:p>
            <a:pPr marL="0" indent="0">
              <a:buNone/>
            </a:pPr>
            <a:r>
              <a:rPr lang="en-US" sz="2400" dirty="0"/>
              <a:t>Work undone</a:t>
            </a:r>
          </a:p>
          <a:p>
            <a:pPr marL="0" indent="0">
              <a:buNone/>
            </a:pPr>
            <a:r>
              <a:rPr lang="en-US" sz="2400" dirty="0"/>
              <a:t>Makes teamwork difficult</a:t>
            </a:r>
          </a:p>
          <a:p>
            <a:pPr marL="0" indent="0">
              <a:buNone/>
            </a:pPr>
            <a:r>
              <a:rPr lang="en-US" sz="2400" dirty="0"/>
              <a:t>Overburdens co</a:t>
            </a:r>
            <a:r>
              <a:rPr lang="en-US" sz="2400" dirty="0" smtClean="0"/>
              <a:t>-workers</a:t>
            </a:r>
            <a:endParaRPr lang="en-US" sz="2400" dirty="0"/>
          </a:p>
          <a:p>
            <a:pPr marL="0" indent="0">
              <a:buNone/>
            </a:pPr>
            <a:r>
              <a:rPr lang="en-US" sz="2400" dirty="0"/>
              <a:t>Requires too much collaboration</a:t>
            </a:r>
          </a:p>
          <a:p>
            <a:pPr marL="0" indent="0">
              <a:buNone/>
            </a:pPr>
            <a:r>
              <a:rPr lang="en-US" sz="2800" dirty="0" smtClean="0"/>
              <a:t> </a:t>
            </a:r>
            <a:endParaRPr lang="en-US" sz="2800" dirty="0"/>
          </a:p>
        </p:txBody>
      </p:sp>
      <p:sp>
        <p:nvSpPr>
          <p:cNvPr id="4" name="Content Placeholder 3"/>
          <p:cNvSpPr>
            <a:spLocks noGrp="1"/>
          </p:cNvSpPr>
          <p:nvPr>
            <p:ph sz="half" idx="2"/>
          </p:nvPr>
        </p:nvSpPr>
        <p:spPr>
          <a:xfrm>
            <a:off x="4751071" y="1166954"/>
            <a:ext cx="4122600" cy="4776647"/>
          </a:xfrm>
        </p:spPr>
        <p:txBody>
          <a:bodyPr>
            <a:normAutofit lnSpcReduction="10000"/>
          </a:bodyPr>
          <a:lstStyle/>
          <a:p>
            <a:pPr marL="0" indent="0">
              <a:buNone/>
            </a:pPr>
            <a:r>
              <a:rPr lang="en-US" sz="2800" b="1" dirty="0"/>
              <a:t>Positive – enhance profits:</a:t>
            </a:r>
          </a:p>
          <a:p>
            <a:pPr marL="0" indent="0">
              <a:buNone/>
            </a:pPr>
            <a:r>
              <a:rPr lang="en-US" sz="2400" dirty="0"/>
              <a:t>Attractive workplace</a:t>
            </a:r>
          </a:p>
          <a:p>
            <a:pPr marL="0" indent="0">
              <a:buNone/>
            </a:pPr>
            <a:r>
              <a:rPr lang="en-US" sz="2400" dirty="0"/>
              <a:t>Shows employee care (&gt;retention, productivity)</a:t>
            </a:r>
          </a:p>
          <a:p>
            <a:pPr marL="0" indent="0">
              <a:buNone/>
            </a:pPr>
            <a:r>
              <a:rPr lang="en-US" sz="2400" dirty="0"/>
              <a:t>“New blood” in teams</a:t>
            </a:r>
          </a:p>
          <a:p>
            <a:pPr marL="0" indent="0">
              <a:buNone/>
            </a:pPr>
            <a:r>
              <a:rPr lang="en-US" sz="2400" dirty="0"/>
              <a:t>Company learns flexibility</a:t>
            </a:r>
          </a:p>
          <a:p>
            <a:pPr marL="0" indent="0">
              <a:buNone/>
            </a:pPr>
            <a:r>
              <a:rPr lang="en-US" sz="2400" dirty="0"/>
              <a:t>New opportunities for co-workers</a:t>
            </a:r>
          </a:p>
          <a:p>
            <a:pPr marL="0" indent="0">
              <a:buNone/>
            </a:pPr>
            <a:r>
              <a:rPr lang="en-US" sz="2400" dirty="0"/>
              <a:t>“New powers” for fathers</a:t>
            </a:r>
          </a:p>
        </p:txBody>
      </p:sp>
    </p:spTree>
    <p:extLst>
      <p:ext uri="{BB962C8B-B14F-4D97-AF65-F5344CB8AC3E}">
        <p14:creationId xmlns:p14="http://schemas.microsoft.com/office/powerpoint/2010/main" xmlns="" val="3546864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49275" y="-549154"/>
            <a:ext cx="8042276" cy="1767592"/>
          </a:xfrm>
        </p:spPr>
        <p:txBody>
          <a:bodyPr/>
          <a:lstStyle/>
          <a:p>
            <a:r>
              <a:rPr lang="en-US" sz="4400" b="1" dirty="0" smtClean="0"/>
              <a:t>Barriers to transformation</a:t>
            </a:r>
            <a:endParaRPr lang="en-US" sz="4400" b="1" dirty="0"/>
          </a:p>
        </p:txBody>
      </p:sp>
      <p:sp>
        <p:nvSpPr>
          <p:cNvPr id="5" name="Content Placeholder 4"/>
          <p:cNvSpPr>
            <a:spLocks noGrp="1"/>
          </p:cNvSpPr>
          <p:nvPr>
            <p:ph sz="half" idx="1"/>
          </p:nvPr>
        </p:nvSpPr>
        <p:spPr>
          <a:xfrm>
            <a:off x="326112" y="1372887"/>
            <a:ext cx="4063643" cy="4570714"/>
          </a:xfrm>
        </p:spPr>
        <p:txBody>
          <a:bodyPr>
            <a:normAutofit fontScale="92500" lnSpcReduction="20000"/>
          </a:bodyPr>
          <a:lstStyle/>
          <a:p>
            <a:pPr marL="0" indent="0">
              <a:buNone/>
            </a:pPr>
            <a:r>
              <a:rPr lang="en-US" sz="2600" b="1" dirty="0" smtClean="0"/>
              <a:t>Economic</a:t>
            </a:r>
            <a:endParaRPr lang="en-US" sz="2600" b="1" dirty="0"/>
          </a:p>
          <a:p>
            <a:pPr marL="0" indent="0">
              <a:buNone/>
            </a:pPr>
            <a:r>
              <a:rPr lang="en-US" sz="2600" b="1" dirty="0"/>
              <a:t>Cultural:</a:t>
            </a:r>
          </a:p>
          <a:p>
            <a:pPr marL="0" indent="0">
              <a:buNone/>
            </a:pPr>
            <a:r>
              <a:rPr lang="en-US" sz="2600" b="1" dirty="0">
                <a:solidFill>
                  <a:schemeClr val="accent1"/>
                </a:solidFill>
              </a:rPr>
              <a:t>• </a:t>
            </a:r>
            <a:r>
              <a:rPr lang="en-US" sz="2600" dirty="0"/>
              <a:t>Assume policy is enough</a:t>
            </a:r>
          </a:p>
          <a:p>
            <a:pPr marL="0" indent="0">
              <a:buNone/>
            </a:pPr>
            <a:r>
              <a:rPr lang="en-US" sz="2600" b="1" dirty="0">
                <a:solidFill>
                  <a:schemeClr val="accent1"/>
                </a:solidFill>
              </a:rPr>
              <a:t>• </a:t>
            </a:r>
            <a:r>
              <a:rPr lang="en-US" sz="2600" dirty="0"/>
              <a:t>Lack of leadership</a:t>
            </a:r>
          </a:p>
          <a:p>
            <a:pPr marL="0" indent="0">
              <a:buNone/>
            </a:pPr>
            <a:r>
              <a:rPr lang="en-US" sz="2600" b="1" dirty="0">
                <a:solidFill>
                  <a:schemeClr val="accent1"/>
                </a:solidFill>
              </a:rPr>
              <a:t>• </a:t>
            </a:r>
            <a:r>
              <a:rPr lang="en-US" sz="2600" dirty="0"/>
              <a:t>Lack of managerial role models</a:t>
            </a:r>
          </a:p>
          <a:p>
            <a:pPr marL="0" indent="0">
              <a:buNone/>
            </a:pPr>
            <a:r>
              <a:rPr lang="en-US" sz="2600" b="1" dirty="0">
                <a:solidFill>
                  <a:schemeClr val="accent1"/>
                </a:solidFill>
              </a:rPr>
              <a:t>• </a:t>
            </a:r>
            <a:r>
              <a:rPr lang="en-US" sz="2600" dirty="0"/>
              <a:t>Lack of cultural discourse</a:t>
            </a:r>
          </a:p>
          <a:p>
            <a:pPr marL="0" indent="0">
              <a:buNone/>
            </a:pPr>
            <a:r>
              <a:rPr lang="en-US" sz="2600" b="1" dirty="0">
                <a:solidFill>
                  <a:schemeClr val="accent1"/>
                </a:solidFill>
              </a:rPr>
              <a:t>• </a:t>
            </a:r>
            <a:r>
              <a:rPr lang="en-US" sz="2600" dirty="0"/>
              <a:t>Gendered </a:t>
            </a:r>
            <a:r>
              <a:rPr lang="en-US" sz="2600" dirty="0" smtClean="0"/>
              <a:t>beliefs &amp; norms</a:t>
            </a:r>
            <a:endParaRPr lang="en-US" sz="2600" dirty="0"/>
          </a:p>
          <a:p>
            <a:pPr marL="0" indent="0">
              <a:buNone/>
            </a:pPr>
            <a:endParaRPr lang="en-US" dirty="0"/>
          </a:p>
        </p:txBody>
      </p:sp>
      <p:sp>
        <p:nvSpPr>
          <p:cNvPr id="6" name="Content Placeholder 5"/>
          <p:cNvSpPr>
            <a:spLocks noGrp="1"/>
          </p:cNvSpPr>
          <p:nvPr>
            <p:ph sz="half" idx="2"/>
          </p:nvPr>
        </p:nvSpPr>
        <p:spPr>
          <a:xfrm>
            <a:off x="4751071" y="1372887"/>
            <a:ext cx="3840480" cy="4570714"/>
          </a:xfrm>
        </p:spPr>
        <p:txBody>
          <a:bodyPr>
            <a:normAutofit fontScale="92500" lnSpcReduction="20000"/>
          </a:bodyPr>
          <a:lstStyle/>
          <a:p>
            <a:pPr marL="0" indent="0">
              <a:buNone/>
            </a:pPr>
            <a:r>
              <a:rPr lang="en-US" sz="2600" b="1" dirty="0" smtClean="0"/>
              <a:t>Work practices:</a:t>
            </a:r>
          </a:p>
          <a:p>
            <a:pPr marL="0" indent="0">
              <a:buNone/>
            </a:pPr>
            <a:r>
              <a:rPr lang="en-US" sz="2600" b="1" dirty="0" smtClean="0">
                <a:solidFill>
                  <a:schemeClr val="accent1"/>
                </a:solidFill>
              </a:rPr>
              <a:t>•</a:t>
            </a:r>
            <a:r>
              <a:rPr lang="en-US" sz="2600" dirty="0" smtClean="0"/>
              <a:t> Structural indispensability</a:t>
            </a:r>
          </a:p>
          <a:p>
            <a:pPr marL="0" indent="0">
              <a:buNone/>
            </a:pPr>
            <a:r>
              <a:rPr lang="en-US" sz="2600" b="1" dirty="0" smtClean="0">
                <a:solidFill>
                  <a:schemeClr val="accent1"/>
                </a:solidFill>
              </a:rPr>
              <a:t>•</a:t>
            </a:r>
            <a:r>
              <a:rPr lang="en-US" sz="2600" dirty="0" smtClean="0"/>
              <a:t> High job interdependence</a:t>
            </a:r>
          </a:p>
          <a:p>
            <a:pPr marL="0" indent="0">
              <a:buNone/>
            </a:pPr>
            <a:r>
              <a:rPr lang="en-US" sz="2600" b="1" dirty="0" smtClean="0">
                <a:solidFill>
                  <a:schemeClr val="accent1"/>
                </a:solidFill>
              </a:rPr>
              <a:t>•</a:t>
            </a:r>
            <a:r>
              <a:rPr lang="en-US" sz="2600" dirty="0" smtClean="0"/>
              <a:t> No age mix on teams</a:t>
            </a:r>
          </a:p>
          <a:p>
            <a:pPr marL="0" indent="0">
              <a:buNone/>
            </a:pPr>
            <a:r>
              <a:rPr lang="en-US" sz="2600" b="1" dirty="0" smtClean="0">
                <a:solidFill>
                  <a:schemeClr val="accent1"/>
                </a:solidFill>
              </a:rPr>
              <a:t>•</a:t>
            </a:r>
            <a:r>
              <a:rPr lang="en-US" sz="2600" dirty="0" smtClean="0"/>
              <a:t> Rapid work pace/demanding jobs</a:t>
            </a:r>
          </a:p>
          <a:p>
            <a:pPr marL="0" indent="0">
              <a:buNone/>
            </a:pPr>
            <a:r>
              <a:rPr lang="en-US" sz="2600" dirty="0" smtClean="0"/>
              <a:t>• Lack of managerial training, incentives</a:t>
            </a:r>
          </a:p>
          <a:p>
            <a:pPr marL="0" indent="0">
              <a:buNone/>
            </a:pPr>
            <a:endParaRPr lang="en-US" dirty="0" smtClean="0"/>
          </a:p>
        </p:txBody>
      </p:sp>
    </p:spTree>
    <p:extLst>
      <p:ext uri="{BB962C8B-B14F-4D97-AF65-F5344CB8AC3E}">
        <p14:creationId xmlns:p14="http://schemas.microsoft.com/office/powerpoint/2010/main" xmlns="" val="199083104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05965" y="107576"/>
            <a:ext cx="8650542" cy="1025056"/>
          </a:xfrm>
        </p:spPr>
        <p:txBody>
          <a:bodyPr/>
          <a:lstStyle/>
          <a:p>
            <a:r>
              <a:rPr lang="en-US" sz="4400" b="1" dirty="0" smtClean="0"/>
              <a:t>Facilitators of transformation</a:t>
            </a:r>
            <a:endParaRPr lang="en-US" sz="4400" b="1" dirty="0"/>
          </a:p>
        </p:txBody>
      </p:sp>
      <p:sp>
        <p:nvSpPr>
          <p:cNvPr id="5" name="Content Placeholder 4"/>
          <p:cNvSpPr>
            <a:spLocks noGrp="1"/>
          </p:cNvSpPr>
          <p:nvPr>
            <p:ph sz="half" idx="1"/>
          </p:nvPr>
        </p:nvSpPr>
        <p:spPr>
          <a:xfrm>
            <a:off x="205965" y="1287082"/>
            <a:ext cx="4994658" cy="5570917"/>
          </a:xfrm>
        </p:spPr>
        <p:txBody>
          <a:bodyPr>
            <a:normAutofit fontScale="32500" lnSpcReduction="20000"/>
          </a:bodyPr>
          <a:lstStyle/>
          <a:p>
            <a:pPr marL="0" indent="0">
              <a:buNone/>
            </a:pPr>
            <a:r>
              <a:rPr lang="en-US" sz="7400" b="1" dirty="0"/>
              <a:t>Economic </a:t>
            </a:r>
            <a:endParaRPr lang="en-US" sz="7400" b="1" dirty="0" smtClean="0"/>
          </a:p>
          <a:p>
            <a:pPr marL="0" indent="0">
              <a:buNone/>
            </a:pPr>
            <a:r>
              <a:rPr lang="en-US" sz="7400" b="1" dirty="0" smtClean="0"/>
              <a:t>Cultural</a:t>
            </a:r>
            <a:r>
              <a:rPr lang="en-US" sz="7400" b="1" dirty="0"/>
              <a:t>: </a:t>
            </a:r>
          </a:p>
          <a:p>
            <a:pPr marL="0" indent="0">
              <a:buNone/>
            </a:pPr>
            <a:r>
              <a:rPr lang="en-US" sz="7400" dirty="0" smtClean="0"/>
              <a:t>High commitment </a:t>
            </a:r>
            <a:r>
              <a:rPr lang="en-US" sz="7400" dirty="0"/>
              <a:t>to </a:t>
            </a:r>
            <a:r>
              <a:rPr lang="en-US" sz="7400" dirty="0" smtClean="0"/>
              <a:t>employees</a:t>
            </a:r>
          </a:p>
          <a:p>
            <a:pPr marL="0" indent="0">
              <a:buNone/>
            </a:pPr>
            <a:r>
              <a:rPr lang="en-US" sz="7400" dirty="0" smtClean="0"/>
              <a:t>Strong </a:t>
            </a:r>
            <a:r>
              <a:rPr lang="en-US" sz="7400" dirty="0"/>
              <a:t>approval for active </a:t>
            </a:r>
            <a:r>
              <a:rPr lang="en-US" sz="7400" dirty="0" smtClean="0"/>
              <a:t>fatherhood</a:t>
            </a:r>
          </a:p>
          <a:p>
            <a:pPr marL="0" indent="0">
              <a:buNone/>
            </a:pPr>
            <a:r>
              <a:rPr lang="en-US" sz="7400" dirty="0"/>
              <a:t>Solution-</a:t>
            </a:r>
            <a:r>
              <a:rPr lang="en-US" sz="7400" dirty="0" smtClean="0"/>
              <a:t>focused</a:t>
            </a:r>
            <a:endParaRPr lang="en-US" sz="7400" dirty="0"/>
          </a:p>
          <a:p>
            <a:pPr marL="0" indent="0">
              <a:buNone/>
            </a:pPr>
            <a:r>
              <a:rPr lang="en-US" sz="7400" dirty="0" smtClean="0"/>
              <a:t>Atmosphere </a:t>
            </a:r>
            <a:r>
              <a:rPr lang="en-US" sz="7400" dirty="0"/>
              <a:t>of solidarity &amp;</a:t>
            </a:r>
            <a:r>
              <a:rPr lang="en-US" sz="7400" dirty="0" smtClean="0"/>
              <a:t> trust</a:t>
            </a:r>
          </a:p>
          <a:p>
            <a:pPr marL="0" indent="0">
              <a:buNone/>
            </a:pPr>
            <a:r>
              <a:rPr lang="en-US" sz="7400" dirty="0" smtClean="0"/>
              <a:t>Highly adaptive to change</a:t>
            </a:r>
          </a:p>
          <a:p>
            <a:pPr marL="0" indent="0">
              <a:buNone/>
            </a:pPr>
            <a:r>
              <a:rPr lang="en-US" sz="7400" dirty="0" smtClean="0"/>
              <a:t>Worker flexibility</a:t>
            </a:r>
          </a:p>
          <a:p>
            <a:pPr marL="0" indent="0">
              <a:buNone/>
            </a:pPr>
            <a:r>
              <a:rPr lang="en-US" sz="7400" dirty="0" smtClean="0"/>
              <a:t>Managerial role </a:t>
            </a:r>
            <a:r>
              <a:rPr lang="en-US" sz="7400" dirty="0"/>
              <a:t>models</a:t>
            </a:r>
          </a:p>
          <a:p>
            <a:pPr marL="0" indent="0">
              <a:buNone/>
            </a:pPr>
            <a:endParaRPr lang="en-US" sz="7400" dirty="0"/>
          </a:p>
          <a:p>
            <a:pPr marL="0" indent="0">
              <a:buNone/>
            </a:pPr>
            <a:endParaRPr lang="en-US" dirty="0"/>
          </a:p>
        </p:txBody>
      </p:sp>
      <p:sp>
        <p:nvSpPr>
          <p:cNvPr id="6" name="Content Placeholder 5"/>
          <p:cNvSpPr>
            <a:spLocks noGrp="1"/>
          </p:cNvSpPr>
          <p:nvPr>
            <p:ph sz="half" idx="2"/>
          </p:nvPr>
        </p:nvSpPr>
        <p:spPr>
          <a:xfrm>
            <a:off x="5200623" y="1600201"/>
            <a:ext cx="3655884" cy="4343400"/>
          </a:xfrm>
        </p:spPr>
        <p:txBody>
          <a:bodyPr>
            <a:noAutofit/>
          </a:bodyPr>
          <a:lstStyle/>
          <a:p>
            <a:pPr marL="0" indent="0">
              <a:buNone/>
            </a:pPr>
            <a:r>
              <a:rPr lang="en-US" sz="2400" b="1" dirty="0" smtClean="0"/>
              <a:t>Work practices:</a:t>
            </a:r>
            <a:endParaRPr lang="en-US" sz="2400" b="1" dirty="0"/>
          </a:p>
          <a:p>
            <a:pPr marL="0" indent="0">
              <a:buNone/>
            </a:pPr>
            <a:r>
              <a:rPr lang="en-US" sz="2400" dirty="0"/>
              <a:t>Results-focused</a:t>
            </a:r>
          </a:p>
          <a:p>
            <a:pPr marL="0" indent="0">
              <a:buNone/>
            </a:pPr>
            <a:r>
              <a:rPr lang="en-US" sz="2400" dirty="0"/>
              <a:t>High managerial discretion</a:t>
            </a:r>
          </a:p>
          <a:p>
            <a:pPr marL="0" indent="0">
              <a:buNone/>
            </a:pPr>
            <a:r>
              <a:rPr lang="en-US" sz="2400" dirty="0"/>
              <a:t>Self-managed work-teams</a:t>
            </a:r>
          </a:p>
          <a:p>
            <a:pPr marL="0" indent="0">
              <a:buNone/>
            </a:pPr>
            <a:r>
              <a:rPr lang="en-US" sz="2400" dirty="0"/>
              <a:t>Cross-training </a:t>
            </a:r>
            <a:r>
              <a:rPr lang="en-US" sz="2400" dirty="0" smtClean="0"/>
              <a:t>in </a:t>
            </a:r>
            <a:r>
              <a:rPr lang="en-US" sz="2400" dirty="0"/>
              <a:t>place</a:t>
            </a:r>
          </a:p>
          <a:p>
            <a:endParaRPr lang="en-US" sz="2400" dirty="0"/>
          </a:p>
        </p:txBody>
      </p:sp>
    </p:spTree>
    <p:extLst>
      <p:ext uri="{BB962C8B-B14F-4D97-AF65-F5344CB8AC3E}">
        <p14:creationId xmlns:p14="http://schemas.microsoft.com/office/powerpoint/2010/main" xmlns="" val="31402941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smtClean="0"/>
              <a:t>Change drivers</a:t>
            </a:r>
            <a:endParaRPr lang="en-US" sz="4400" b="1" dirty="0"/>
          </a:p>
        </p:txBody>
      </p:sp>
      <p:sp>
        <p:nvSpPr>
          <p:cNvPr id="3" name="Content Placeholder 2"/>
          <p:cNvSpPr>
            <a:spLocks noGrp="1"/>
          </p:cNvSpPr>
          <p:nvPr>
            <p:ph idx="1"/>
          </p:nvPr>
        </p:nvSpPr>
        <p:spPr>
          <a:xfrm>
            <a:off x="549275" y="1287082"/>
            <a:ext cx="8042276" cy="4656519"/>
          </a:xfrm>
        </p:spPr>
        <p:txBody>
          <a:bodyPr>
            <a:normAutofit/>
          </a:bodyPr>
          <a:lstStyle/>
          <a:p>
            <a:pPr>
              <a:lnSpc>
                <a:spcPct val="50000"/>
              </a:lnSpc>
            </a:pPr>
            <a:endParaRPr lang="en-US" sz="3200" dirty="0" smtClean="0"/>
          </a:p>
          <a:p>
            <a:r>
              <a:rPr lang="en-US" sz="3200" dirty="0"/>
              <a:t>Changing demographics of workers, </a:t>
            </a:r>
            <a:r>
              <a:rPr lang="en-US" sz="3200" dirty="0" smtClean="0"/>
              <a:t>managers</a:t>
            </a:r>
          </a:p>
          <a:p>
            <a:r>
              <a:rPr lang="en-US" sz="3200" dirty="0"/>
              <a:t>Cultural discourse about </a:t>
            </a:r>
            <a:r>
              <a:rPr lang="en-US" sz="3200" dirty="0" smtClean="0"/>
              <a:t>fatherhood</a:t>
            </a:r>
            <a:endParaRPr lang="en-US" sz="3200" dirty="0"/>
          </a:p>
          <a:p>
            <a:r>
              <a:rPr lang="en-US" sz="3200" dirty="0" smtClean="0"/>
              <a:t>Recognition of economic benefits of more flexible ways of working</a:t>
            </a:r>
          </a:p>
        </p:txBody>
      </p:sp>
    </p:spTree>
    <p:extLst>
      <p:ext uri="{BB962C8B-B14F-4D97-AF65-F5344CB8AC3E}">
        <p14:creationId xmlns:p14="http://schemas.microsoft.com/office/powerpoint/2010/main" xmlns="" val="287010424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042217"/>
          </a:xfrm>
        </p:spPr>
        <p:txBody>
          <a:bodyPr/>
          <a:lstStyle/>
          <a:p>
            <a:r>
              <a:rPr lang="en-US" sz="4400" b="1" dirty="0" smtClean="0"/>
              <a:t>What government could do</a:t>
            </a:r>
            <a:endParaRPr lang="en-US" sz="4400" b="1" dirty="0"/>
          </a:p>
        </p:txBody>
      </p:sp>
      <p:sp>
        <p:nvSpPr>
          <p:cNvPr id="3" name="Content Placeholder 2"/>
          <p:cNvSpPr>
            <a:spLocks noGrp="1"/>
          </p:cNvSpPr>
          <p:nvPr>
            <p:ph idx="1"/>
          </p:nvPr>
        </p:nvSpPr>
        <p:spPr>
          <a:xfrm>
            <a:off x="549275" y="1600200"/>
            <a:ext cx="8042276" cy="4732241"/>
          </a:xfrm>
        </p:spPr>
        <p:txBody>
          <a:bodyPr>
            <a:normAutofit lnSpcReduction="10000"/>
          </a:bodyPr>
          <a:lstStyle/>
          <a:p>
            <a:r>
              <a:rPr lang="en-US" sz="2800" dirty="0" smtClean="0"/>
              <a:t>Encourage companies’ auditing and monitoring of progress</a:t>
            </a:r>
          </a:p>
          <a:p>
            <a:r>
              <a:rPr lang="en-US" sz="2800" dirty="0" smtClean="0"/>
              <a:t>Offer companies training and guidance on implementation</a:t>
            </a:r>
          </a:p>
          <a:p>
            <a:r>
              <a:rPr lang="en-US" sz="2800" dirty="0" smtClean="0"/>
              <a:t>Provide financial support for within-company training and implementation</a:t>
            </a:r>
          </a:p>
          <a:p>
            <a:r>
              <a:rPr lang="en-US" sz="2800" dirty="0" smtClean="0"/>
              <a:t>Certify and award best company practices</a:t>
            </a:r>
          </a:p>
          <a:p>
            <a:r>
              <a:rPr lang="en-US" sz="2800" dirty="0" smtClean="0"/>
              <a:t>Tackle prevailing societal gender norms regarding employment and caregiving </a:t>
            </a:r>
          </a:p>
          <a:p>
            <a:pPr marL="0" indent="0">
              <a:buNone/>
            </a:pPr>
            <a:endParaRPr lang="en-US" dirty="0" smtClean="0"/>
          </a:p>
          <a:p>
            <a:endParaRPr lang="en-US" dirty="0"/>
          </a:p>
        </p:txBody>
      </p:sp>
    </p:spTree>
    <p:extLst>
      <p:ext uri="{BB962C8B-B14F-4D97-AF65-F5344CB8AC3E}">
        <p14:creationId xmlns:p14="http://schemas.microsoft.com/office/powerpoint/2010/main" xmlns="" val="238393594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Breeze.thmx</Template>
  <TotalTime>1663</TotalTime>
  <Words>780</Words>
  <Application>Microsoft Office PowerPoint</Application>
  <PresentationFormat>On-screen Show (4:3)</PresentationFormat>
  <Paragraphs>162</Paragraphs>
  <Slides>22</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24" baseType="lpstr">
      <vt:lpstr>Breeze</vt:lpstr>
      <vt:lpstr>Document</vt:lpstr>
      <vt:lpstr> “Taking pappa leave?</vt:lpstr>
      <vt:lpstr>Slide 2</vt:lpstr>
      <vt:lpstr>Fathers’ leave use</vt:lpstr>
      <vt:lpstr>Why a gender gap?</vt:lpstr>
      <vt:lpstr>Previous survey research (2006)</vt:lpstr>
      <vt:lpstr>Slide 6</vt:lpstr>
      <vt:lpstr>Companies studied</vt:lpstr>
      <vt:lpstr>Companies in the Swedish context</vt:lpstr>
      <vt:lpstr>Study participants in 5 companies</vt:lpstr>
      <vt:lpstr>Methods</vt:lpstr>
      <vt:lpstr>Reactions to interviews</vt:lpstr>
      <vt:lpstr>Theoretical frameworks</vt:lpstr>
      <vt:lpstr>Theoretical frameworks</vt:lpstr>
      <vt:lpstr>Research topics explored</vt:lpstr>
      <vt:lpstr>Slide 15</vt:lpstr>
      <vt:lpstr>Slide 16</vt:lpstr>
      <vt:lpstr>Slide 17</vt:lpstr>
      <vt:lpstr>Outcomes</vt:lpstr>
      <vt:lpstr>Barriers to transformation</vt:lpstr>
      <vt:lpstr>Facilitators of transformation</vt:lpstr>
      <vt:lpstr>Change drivers</vt:lpstr>
      <vt:lpstr>What government could do</vt:lpstr>
    </vt:vector>
  </TitlesOfParts>
  <Company>Indiana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“Taking pappa leave?</dc:title>
  <dc:creator>lhaas</dc:creator>
  <cp:lastModifiedBy>moss</cp:lastModifiedBy>
  <cp:revision>89</cp:revision>
  <cp:lastPrinted>2013-10-12T00:00:43Z</cp:lastPrinted>
  <dcterms:created xsi:type="dcterms:W3CDTF">2013-09-27T14:36:33Z</dcterms:created>
  <dcterms:modified xsi:type="dcterms:W3CDTF">2013-10-21T06:54:40Z</dcterms:modified>
</cp:coreProperties>
</file>