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262" r:id="rId4"/>
    <p:sldId id="275" r:id="rId5"/>
    <p:sldId id="271" r:id="rId6"/>
    <p:sldId id="273" r:id="rId7"/>
    <p:sldId id="274" r:id="rId8"/>
    <p:sldId id="276" r:id="rId9"/>
    <p:sldId id="277" r:id="rId10"/>
    <p:sldId id="270" r:id="rId11"/>
    <p:sldId id="288" r:id="rId12"/>
    <p:sldId id="264" r:id="rId13"/>
    <p:sldId id="265" r:id="rId14"/>
    <p:sldId id="266" r:id="rId15"/>
    <p:sldId id="281" r:id="rId16"/>
    <p:sldId id="289" r:id="rId17"/>
    <p:sldId id="282" r:id="rId18"/>
    <p:sldId id="283" r:id="rId19"/>
    <p:sldId id="267" r:id="rId20"/>
    <p:sldId id="285" r:id="rId21"/>
    <p:sldId id="284" r:id="rId22"/>
    <p:sldId id="286" r:id="rId23"/>
    <p:sldId id="257" r:id="rId24"/>
    <p:sldId id="290" r:id="rId25"/>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a" initials="AE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8" autoAdjust="0"/>
    <p:restoredTop sz="86372" autoAdjust="0"/>
  </p:normalViewPr>
  <p:slideViewPr>
    <p:cSldViewPr>
      <p:cViewPr varScale="1">
        <p:scale>
          <a:sx n="62" d="100"/>
          <a:sy n="62" d="100"/>
        </p:scale>
        <p:origin x="-1362" y="-90"/>
      </p:cViewPr>
      <p:guideLst>
        <p:guide orient="horz" pos="2160"/>
        <p:guide pos="2880"/>
      </p:guideLst>
    </p:cSldViewPr>
  </p:slideViewPr>
  <p:outlineViewPr>
    <p:cViewPr>
      <p:scale>
        <a:sx n="33" d="100"/>
        <a:sy n="33" d="100"/>
      </p:scale>
      <p:origin x="0" y="426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Contenidor de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AFABF-CDEA-4264-A373-8D18C8EFF3CE}" type="datetimeFigureOut">
              <a:rPr lang="ca-ES" smtClean="0"/>
              <a:pPr/>
              <a:t>11/11/2013</a:t>
            </a:fld>
            <a:endParaRPr lang="ca-ES"/>
          </a:p>
        </p:txBody>
      </p:sp>
      <p:sp>
        <p:nvSpPr>
          <p:cNvPr id="4" name="Contenidor d'imatge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Contenidor de not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6" name="Contenidor de peu de pà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Conteni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843AB-305F-4931-B926-8D1042303E3A}" type="slidenum">
              <a:rPr lang="ca-ES" smtClean="0"/>
              <a:pPr/>
              <a:t>‹#›</a:t>
            </a:fld>
            <a:endParaRPr lang="ca-ES"/>
          </a:p>
        </p:txBody>
      </p:sp>
    </p:spTree>
    <p:extLst>
      <p:ext uri="{BB962C8B-B14F-4D97-AF65-F5344CB8AC3E}">
        <p14:creationId xmlns="" xmlns:p14="http://schemas.microsoft.com/office/powerpoint/2010/main" val="325833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2843AB-305F-4931-B926-8D1042303E3A}" type="slidenum">
              <a:rPr lang="ca-ES" smtClean="0"/>
              <a:pPr/>
              <a:t>2</a:t>
            </a:fld>
            <a:endParaRPr lang="ca-ES"/>
          </a:p>
        </p:txBody>
      </p:sp>
    </p:spTree>
    <p:extLst>
      <p:ext uri="{BB962C8B-B14F-4D97-AF65-F5344CB8AC3E}">
        <p14:creationId xmlns="" xmlns:p14="http://schemas.microsoft.com/office/powerpoint/2010/main" val="123278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2843AB-305F-4931-B926-8D1042303E3A}" type="slidenum">
              <a:rPr lang="ca-ES" smtClean="0"/>
              <a:pPr/>
              <a:t>5</a:t>
            </a:fld>
            <a:endParaRPr lang="ca-ES"/>
          </a:p>
        </p:txBody>
      </p:sp>
    </p:spTree>
    <p:extLst>
      <p:ext uri="{BB962C8B-B14F-4D97-AF65-F5344CB8AC3E}">
        <p14:creationId xmlns="" xmlns:p14="http://schemas.microsoft.com/office/powerpoint/2010/main" val="4158802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2843AB-305F-4931-B926-8D1042303E3A}" type="slidenum">
              <a:rPr lang="ca-ES" smtClean="0"/>
              <a:pPr/>
              <a:t>7</a:t>
            </a:fld>
            <a:endParaRPr lang="ca-ES"/>
          </a:p>
        </p:txBody>
      </p:sp>
    </p:spTree>
    <p:extLst>
      <p:ext uri="{BB962C8B-B14F-4D97-AF65-F5344CB8AC3E}">
        <p14:creationId xmlns="" xmlns:p14="http://schemas.microsoft.com/office/powerpoint/2010/main" val="640821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CF2843AB-305F-4931-B926-8D1042303E3A}" type="slidenum">
              <a:rPr lang="ca-ES" smtClean="0"/>
              <a:pPr/>
              <a:t>9</a:t>
            </a:fld>
            <a:endParaRPr lang="ca-ES"/>
          </a:p>
        </p:txBody>
      </p:sp>
    </p:spTree>
    <p:extLst>
      <p:ext uri="{BB962C8B-B14F-4D97-AF65-F5344CB8AC3E}">
        <p14:creationId xmlns="" xmlns:p14="http://schemas.microsoft.com/office/powerpoint/2010/main" val="2300819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50913" eaLnBrk="0" hangingPunct="0">
              <a:defRPr sz="2400">
                <a:solidFill>
                  <a:schemeClr val="tx1"/>
                </a:solidFill>
                <a:latin typeface="Times New Roman" pitchFamily="18" charset="0"/>
              </a:defRPr>
            </a:lvl1pPr>
            <a:lvl2pPr marL="742950" indent="-285750" defTabSz="950913" eaLnBrk="0" hangingPunct="0">
              <a:defRPr sz="2400">
                <a:solidFill>
                  <a:schemeClr val="tx1"/>
                </a:solidFill>
                <a:latin typeface="Times New Roman" pitchFamily="18" charset="0"/>
              </a:defRPr>
            </a:lvl2pPr>
            <a:lvl3pPr marL="1143000" indent="-228600" defTabSz="950913" eaLnBrk="0" hangingPunct="0">
              <a:defRPr sz="2400">
                <a:solidFill>
                  <a:schemeClr val="tx1"/>
                </a:solidFill>
                <a:latin typeface="Times New Roman" pitchFamily="18" charset="0"/>
              </a:defRPr>
            </a:lvl3pPr>
            <a:lvl4pPr marL="1600200" indent="-228600" defTabSz="950913" eaLnBrk="0" hangingPunct="0">
              <a:defRPr sz="2400">
                <a:solidFill>
                  <a:schemeClr val="tx1"/>
                </a:solidFill>
                <a:latin typeface="Times New Roman" pitchFamily="18" charset="0"/>
              </a:defRPr>
            </a:lvl4pPr>
            <a:lvl5pPr marL="2057400" indent="-228600" defTabSz="950913" eaLnBrk="0" hangingPunct="0">
              <a:defRPr sz="2400">
                <a:solidFill>
                  <a:schemeClr val="tx1"/>
                </a:solidFill>
                <a:latin typeface="Times New Roman" pitchFamily="18" charset="0"/>
              </a:defRPr>
            </a:lvl5pPr>
            <a:lvl6pPr marL="2514600" indent="-228600" defTabSz="950913" eaLnBrk="0" fontAlgn="base" hangingPunct="0">
              <a:spcBef>
                <a:spcPct val="0"/>
              </a:spcBef>
              <a:spcAft>
                <a:spcPct val="0"/>
              </a:spcAft>
              <a:defRPr sz="2400">
                <a:solidFill>
                  <a:schemeClr val="tx1"/>
                </a:solidFill>
                <a:latin typeface="Times New Roman" pitchFamily="18" charset="0"/>
              </a:defRPr>
            </a:lvl6pPr>
            <a:lvl7pPr marL="2971800" indent="-228600" defTabSz="950913" eaLnBrk="0" fontAlgn="base" hangingPunct="0">
              <a:spcBef>
                <a:spcPct val="0"/>
              </a:spcBef>
              <a:spcAft>
                <a:spcPct val="0"/>
              </a:spcAft>
              <a:defRPr sz="2400">
                <a:solidFill>
                  <a:schemeClr val="tx1"/>
                </a:solidFill>
                <a:latin typeface="Times New Roman" pitchFamily="18" charset="0"/>
              </a:defRPr>
            </a:lvl7pPr>
            <a:lvl8pPr marL="3429000" indent="-228600" defTabSz="950913" eaLnBrk="0" fontAlgn="base" hangingPunct="0">
              <a:spcBef>
                <a:spcPct val="0"/>
              </a:spcBef>
              <a:spcAft>
                <a:spcPct val="0"/>
              </a:spcAft>
              <a:defRPr sz="2400">
                <a:solidFill>
                  <a:schemeClr val="tx1"/>
                </a:solidFill>
                <a:latin typeface="Times New Roman" pitchFamily="18" charset="0"/>
              </a:defRPr>
            </a:lvl8pPr>
            <a:lvl9pPr marL="3886200" indent="-228600" defTabSz="950913" eaLnBrk="0" fontAlgn="base" hangingPunct="0">
              <a:spcBef>
                <a:spcPct val="0"/>
              </a:spcBef>
              <a:spcAft>
                <a:spcPct val="0"/>
              </a:spcAft>
              <a:defRPr sz="2400">
                <a:solidFill>
                  <a:schemeClr val="tx1"/>
                </a:solidFill>
                <a:latin typeface="Times New Roman" pitchFamily="18" charset="0"/>
              </a:defRPr>
            </a:lvl9pPr>
          </a:lstStyle>
          <a:p>
            <a:pPr eaLnBrk="1" hangingPunct="1"/>
            <a:fld id="{16A2A957-D791-4E85-82FC-66E3FD021D56}" type="slidenum">
              <a:rPr lang="es-ES" altLang="ca-ES" sz="1200" smtClean="0"/>
              <a:pPr eaLnBrk="1" hangingPunct="1"/>
              <a:t>22</a:t>
            </a:fld>
            <a:endParaRPr lang="es-ES" altLang="ca-ES" sz="1200" smtClean="0"/>
          </a:p>
        </p:txBody>
      </p:sp>
      <p:sp>
        <p:nvSpPr>
          <p:cNvPr id="38915" name="Rectangle 2"/>
          <p:cNvSpPr>
            <a:spLocks noGrp="1" noRot="1" noChangeAspect="1" noChangeArrowheads="1" noTextEdit="1"/>
          </p:cNvSpPr>
          <p:nvPr>
            <p:ph type="sldImg"/>
          </p:nvPr>
        </p:nvSpPr>
        <p:spPr>
          <a:xfrm>
            <a:off x="1096963" y="650875"/>
            <a:ext cx="4635500" cy="3476625"/>
          </a:xfrm>
          <a:solidFill>
            <a:srgbClr val="FFFFFF"/>
          </a:solidFill>
          <a:ln/>
        </p:spPr>
      </p:sp>
      <p:sp>
        <p:nvSpPr>
          <p:cNvPr id="38916" name="Rectangle 3"/>
          <p:cNvSpPr>
            <a:spLocks noGrp="1" noChangeArrowheads="1"/>
          </p:cNvSpPr>
          <p:nvPr>
            <p:ph type="body" idx="1"/>
          </p:nvPr>
        </p:nvSpPr>
        <p:spPr>
          <a:xfrm>
            <a:off x="909703" y="4346069"/>
            <a:ext cx="5008166" cy="4125256"/>
          </a:xfrm>
          <a:solidFill>
            <a:srgbClr val="FFFFFF"/>
          </a:solidFill>
          <a:ln>
            <a:solidFill>
              <a:srgbClr val="000000"/>
            </a:solidFill>
          </a:ln>
        </p:spPr>
        <p:txBody>
          <a:bodyPr/>
          <a:lstStyle/>
          <a:p>
            <a:pPr eaLnBrk="1" hangingPunct="1"/>
            <a:endParaRPr lang="es-ES_tradnl" altLang="ca-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ca-ES"/>
          </a:p>
        </p:txBody>
      </p:sp>
      <p:sp>
        <p:nvSpPr>
          <p:cNvPr id="3" name="Subtíto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smtClean="0"/>
              <a:t>Feu clic aquí per editar l'estil de subtítols del patró.</a:t>
            </a:r>
            <a:endParaRPr lang="ca-ES"/>
          </a:p>
        </p:txBody>
      </p:sp>
      <p:sp>
        <p:nvSpPr>
          <p:cNvPr id="4" name="Contenidor de data 3"/>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360834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506213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smtClean="0"/>
              <a:t>Feu clic aquí per editar estils</a:t>
            </a:r>
          </a:p>
        </p:txBody>
      </p:sp>
      <p:sp>
        <p:nvSpPr>
          <p:cNvPr id="4" name="Contenidor de data 3"/>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897416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data 4"/>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3619164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Contenidor de data 6"/>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8" name="Contenidor de peu de pàgina 7"/>
          <p:cNvSpPr>
            <a:spLocks noGrp="1"/>
          </p:cNvSpPr>
          <p:nvPr>
            <p:ph type="ftr" sz="quarter" idx="11"/>
          </p:nvPr>
        </p:nvSpPr>
        <p:spPr/>
        <p:txBody>
          <a:bodyPr/>
          <a:lstStyle/>
          <a:p>
            <a:endParaRPr lang="ca-ES"/>
          </a:p>
        </p:txBody>
      </p:sp>
      <p:sp>
        <p:nvSpPr>
          <p:cNvPr id="9" name="Contenidor de número de diapositiva 8"/>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1992906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data 2"/>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4" name="Contenidor de peu de pàgina 3"/>
          <p:cNvSpPr>
            <a:spLocks noGrp="1"/>
          </p:cNvSpPr>
          <p:nvPr>
            <p:ph type="ftr" sz="quarter" idx="11"/>
          </p:nvPr>
        </p:nvSpPr>
        <p:spPr/>
        <p:txBody>
          <a:bodyPr/>
          <a:lstStyle/>
          <a:p>
            <a:endParaRPr lang="ca-ES"/>
          </a:p>
        </p:txBody>
      </p:sp>
      <p:sp>
        <p:nvSpPr>
          <p:cNvPr id="5" name="Contenidor de número de diapositiva 4"/>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228183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3" name="Contenidor de peu de pàgina 2"/>
          <p:cNvSpPr>
            <a:spLocks noGrp="1"/>
          </p:cNvSpPr>
          <p:nvPr>
            <p:ph type="ftr" sz="quarter" idx="11"/>
          </p:nvPr>
        </p:nvSpPr>
        <p:spPr/>
        <p:txBody>
          <a:bodyPr/>
          <a:lstStyle/>
          <a:p>
            <a:endParaRPr lang="ca-ES"/>
          </a:p>
        </p:txBody>
      </p:sp>
      <p:sp>
        <p:nvSpPr>
          <p:cNvPr id="4" name="Contenidor de número de diapositiva 3"/>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118014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2451240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96270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11439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10"/>
          </p:nvPr>
        </p:nvSpPr>
        <p:spPr/>
        <p:txBody>
          <a:body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1689983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smtClean="0"/>
              <a:t>Faça clique para editar o estilo</a:t>
            </a:r>
            <a:endParaRPr lang="pt-PT"/>
          </a:p>
        </p:txBody>
      </p:sp>
    </p:spTree>
    <p:extLst>
      <p:ext uri="{BB962C8B-B14F-4D97-AF65-F5344CB8AC3E}">
        <p14:creationId xmlns="" xmlns:p14="http://schemas.microsoft.com/office/powerpoint/2010/main" val="3109892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PT" smtClean="0"/>
              <a:t>Clique para editar o estilo</a:t>
            </a:r>
            <a:endParaRPr lang="pt-PT"/>
          </a:p>
        </p:txBody>
      </p:sp>
      <p:sp>
        <p:nvSpPr>
          <p:cNvPr id="3" name="Marcador de Posição de Conteúdo 2"/>
          <p:cNvSpPr>
            <a:spLocks noGrp="1"/>
          </p:cNvSpPr>
          <p:nvPr>
            <p:ph idx="1"/>
          </p:nvPr>
        </p:nvSpPr>
        <p:spPr>
          <a:xfrm>
            <a:off x="457200" y="1600200"/>
            <a:ext cx="8229600" cy="4525963"/>
          </a:xfrm>
          <a:prstGeom prst="rect">
            <a:avLst/>
          </a:prstGeo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272478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smtClean="0"/>
              <a:t>Clique para editar os estilos</a:t>
            </a:r>
          </a:p>
        </p:txBody>
      </p:sp>
    </p:spTree>
    <p:extLst>
      <p:ext uri="{BB962C8B-B14F-4D97-AF65-F5344CB8AC3E}">
        <p14:creationId xmlns="" xmlns:p14="http://schemas.microsoft.com/office/powerpoint/2010/main" val="262412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4184696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63037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PT" smtClean="0"/>
              <a:t>Clique para editar o estilo</a:t>
            </a:r>
            <a:endParaRPr lang="pt-PT"/>
          </a:p>
        </p:txBody>
      </p:sp>
    </p:spTree>
    <p:extLst>
      <p:ext uri="{BB962C8B-B14F-4D97-AF65-F5344CB8AC3E}">
        <p14:creationId xmlns="" xmlns:p14="http://schemas.microsoft.com/office/powerpoint/2010/main" val="2014211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51010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Tree>
    <p:extLst>
      <p:ext uri="{BB962C8B-B14F-4D97-AF65-F5344CB8AC3E}">
        <p14:creationId xmlns="" xmlns:p14="http://schemas.microsoft.com/office/powerpoint/2010/main" val="3783078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smtClean="0"/>
          </a:p>
        </p:txBody>
      </p:sp>
      <p:sp>
        <p:nvSpPr>
          <p:cNvPr id="4" name="Marcador de Posição do Tex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Tree>
    <p:extLst>
      <p:ext uri="{BB962C8B-B14F-4D97-AF65-F5344CB8AC3E}">
        <p14:creationId xmlns="" xmlns:p14="http://schemas.microsoft.com/office/powerpoint/2010/main" val="230552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1600200"/>
            <a:ext cx="8229600" cy="4525963"/>
          </a:xfrm>
          <a:prstGeom prst="rect">
            <a:avLst/>
          </a:prstGeo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537096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a:prstGeom prst="rect">
            <a:avLst/>
          </a:prstGeo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a:prstGeom prst="rect">
            <a:avLst/>
          </a:prstGeo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33536563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Objecto">
    <p:spTree>
      <p:nvGrpSpPr>
        <p:cNvPr id="1" name=""/>
        <p:cNvGrpSpPr/>
        <p:nvPr/>
      </p:nvGrpSpPr>
      <p:grpSpPr>
        <a:xfrm>
          <a:off x="0" y="0"/>
          <a:ext cx="0" cy="0"/>
          <a:chOff x="0" y="0"/>
          <a:chExt cx="0" cy="0"/>
        </a:xfrm>
      </p:grpSpPr>
      <p:sp>
        <p:nvSpPr>
          <p:cNvPr id="2" name="Marcador de Posição de Conteúdo 1"/>
          <p:cNvSpPr>
            <a:spLocks noGrp="1"/>
          </p:cNvSpPr>
          <p:nvPr>
            <p:ph/>
          </p:nvPr>
        </p:nvSpPr>
        <p:spPr>
          <a:xfrm>
            <a:off x="457200" y="274638"/>
            <a:ext cx="8229600" cy="5851525"/>
          </a:xfrm>
          <a:prstGeom prst="rect">
            <a:avLst/>
          </a:prstGeo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Tree>
    <p:extLst>
      <p:ext uri="{BB962C8B-B14F-4D97-AF65-F5344CB8AC3E}">
        <p14:creationId xmlns="" xmlns:p14="http://schemas.microsoft.com/office/powerpoint/2010/main" val="1196908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a-ES" smtClean="0"/>
              <a:t>Feu clic aquí per editar l'estil</a:t>
            </a:r>
            <a:endParaRPr lang="ca-ES"/>
          </a:p>
        </p:txBody>
      </p:sp>
      <p:sp>
        <p:nvSpPr>
          <p:cNvPr id="3" name="Contenidor de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F93B9-234C-4C83-BF2C-F4F75431B41D}" type="datetimeFigureOut">
              <a:rPr lang="ca-ES" smtClean="0"/>
              <a:pPr/>
              <a:t>11/11/2013</a:t>
            </a:fld>
            <a:endParaRPr lang="ca-ES"/>
          </a:p>
        </p:txBody>
      </p:sp>
      <p:sp>
        <p:nvSpPr>
          <p:cNvPr id="5" name="Contenidor de peu de pà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Conteni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12B0A-CA3A-487A-8ED6-39B25B41EB7C}" type="slidenum">
              <a:rPr lang="ca-ES" smtClean="0"/>
              <a:pPr/>
              <a:t>‹#›</a:t>
            </a:fld>
            <a:endParaRPr lang="ca-ES"/>
          </a:p>
        </p:txBody>
      </p:sp>
    </p:spTree>
    <p:extLst>
      <p:ext uri="{BB962C8B-B14F-4D97-AF65-F5344CB8AC3E}">
        <p14:creationId xmlns="" xmlns:p14="http://schemas.microsoft.com/office/powerpoint/2010/main" val="2910284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039" name="Line 15"/>
          <p:cNvSpPr>
            <a:spLocks noChangeShapeType="1"/>
          </p:cNvSpPr>
          <p:nvPr/>
        </p:nvSpPr>
        <p:spPr bwMode="auto">
          <a:xfrm>
            <a:off x="468313" y="6524625"/>
            <a:ext cx="8675687" cy="0"/>
          </a:xfrm>
          <a:prstGeom prst="line">
            <a:avLst/>
          </a:prstGeom>
          <a:noFill/>
          <a:ln w="38100" cmpd="dbl">
            <a:solidFill>
              <a:schemeClr val="accent1"/>
            </a:solidFill>
            <a:round/>
            <a:headEnd/>
            <a:tailEnd/>
          </a:ln>
          <a:effectLst/>
        </p:spPr>
        <p:txBody>
          <a:bodyPr/>
          <a:lstStyle/>
          <a:p>
            <a:pPr fontAlgn="base">
              <a:spcBef>
                <a:spcPct val="0"/>
              </a:spcBef>
              <a:spcAft>
                <a:spcPct val="0"/>
              </a:spcAft>
              <a:defRPr/>
            </a:pPr>
            <a:endParaRPr lang="pt-PT">
              <a:solidFill>
                <a:srgbClr val="000000"/>
              </a:solidFill>
            </a:endParaRPr>
          </a:p>
        </p:txBody>
      </p:sp>
    </p:spTree>
    <p:extLst>
      <p:ext uri="{BB962C8B-B14F-4D97-AF65-F5344CB8AC3E}">
        <p14:creationId xmlns="" xmlns:p14="http://schemas.microsoft.com/office/powerpoint/2010/main" val="1146523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epp.eurostat.ec.europa.eu/portal/page/portal/employment_social_policy_equality/equality/indicators_gender" TargetMode="External"/><Relationship Id="rId2" Type="http://schemas.openxmlformats.org/officeDocument/2006/relationships/hyperlink" Target="http://www.leavenetwork.org/lp_and_r_report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anna.escobedo@ub.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karin.wall@ics.ul.pt"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ctrTitle"/>
          </p:nvPr>
        </p:nvSpPr>
        <p:spPr>
          <a:xfrm>
            <a:off x="683568" y="836712"/>
            <a:ext cx="7772400" cy="2187674"/>
          </a:xfrm>
        </p:spPr>
        <p:txBody>
          <a:bodyPr>
            <a:normAutofit fontScale="90000"/>
          </a:bodyPr>
          <a:lstStyle/>
          <a:p>
            <a:r>
              <a:rPr lang="en-GB" noProof="0" dirty="0" smtClean="0"/>
              <a:t>Southern European revision of leave policies in the last decade </a:t>
            </a:r>
            <a:br>
              <a:rPr lang="en-GB" noProof="0" dirty="0" smtClean="0"/>
            </a:br>
            <a:r>
              <a:rPr lang="en-GB" noProof="0" dirty="0" smtClean="0"/>
              <a:t>(Greece, Italy, Spain and Portugal) </a:t>
            </a:r>
            <a:endParaRPr lang="en-GB" noProof="0" dirty="0"/>
          </a:p>
        </p:txBody>
      </p:sp>
      <p:sp>
        <p:nvSpPr>
          <p:cNvPr id="3" name="Subtítol 2"/>
          <p:cNvSpPr>
            <a:spLocks noGrp="1"/>
          </p:cNvSpPr>
          <p:nvPr>
            <p:ph type="subTitle" idx="1"/>
          </p:nvPr>
        </p:nvSpPr>
        <p:spPr>
          <a:xfrm>
            <a:off x="611560" y="3861048"/>
            <a:ext cx="7992888" cy="1944216"/>
          </a:xfrm>
        </p:spPr>
        <p:txBody>
          <a:bodyPr>
            <a:noAutofit/>
          </a:bodyPr>
          <a:lstStyle/>
          <a:p>
            <a:endParaRPr lang="en-GB" sz="1800" noProof="0" dirty="0" smtClean="0"/>
          </a:p>
          <a:p>
            <a:r>
              <a:rPr lang="en-GB" sz="1800" b="1" noProof="0" dirty="0" smtClean="0"/>
              <a:t>Anna Escobedo, University of Barcelona  &amp; Karin Wall, University of Lisbon</a:t>
            </a:r>
          </a:p>
          <a:p>
            <a:r>
              <a:rPr lang="en-GB" sz="1800" b="1" noProof="0" dirty="0" smtClean="0"/>
              <a:t>10</a:t>
            </a:r>
            <a:r>
              <a:rPr lang="en-GB" sz="1800" b="1" baseline="30000" noProof="0" dirty="0" smtClean="0"/>
              <a:t>th</a:t>
            </a:r>
            <a:r>
              <a:rPr lang="en-GB" sz="1800" b="1" noProof="0" dirty="0" smtClean="0"/>
              <a:t> LPR Network seminar, </a:t>
            </a:r>
            <a:endParaRPr lang="en-GB" sz="1800" noProof="0" dirty="0" smtClean="0"/>
          </a:p>
          <a:p>
            <a:r>
              <a:rPr lang="en-GB" sz="1800" b="1" noProof="0" dirty="0" smtClean="0"/>
              <a:t>Paris, 17-18 October 2013</a:t>
            </a:r>
            <a:endParaRPr lang="en-GB" sz="1800" noProof="0" dirty="0" smtClean="0"/>
          </a:p>
          <a:p>
            <a:r>
              <a:rPr lang="en-GB" sz="1800" b="1" noProof="0" dirty="0" smtClean="0"/>
              <a:t>Session 3</a:t>
            </a:r>
            <a:r>
              <a:rPr lang="en-GB" sz="1800" b="1" i="1" noProof="0" dirty="0" smtClean="0"/>
              <a:t>. Reviewing the past decade: leave policies in a welfare state and family policy context – Regional perspectives</a:t>
            </a:r>
            <a:endParaRPr lang="en-GB" sz="1800" noProof="0" dirty="0"/>
          </a:p>
        </p:txBody>
      </p:sp>
    </p:spTree>
    <p:extLst>
      <p:ext uri="{BB962C8B-B14F-4D97-AF65-F5344CB8AC3E}">
        <p14:creationId xmlns="" xmlns:p14="http://schemas.microsoft.com/office/powerpoint/2010/main" val="303765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en-GB" noProof="0" dirty="0" smtClean="0"/>
              <a:t>Contents</a:t>
            </a:r>
            <a:endParaRPr lang="en-GB" noProof="0" dirty="0"/>
          </a:p>
        </p:txBody>
      </p:sp>
      <p:sp>
        <p:nvSpPr>
          <p:cNvPr id="3" name="Contenidor de contingut 2"/>
          <p:cNvSpPr>
            <a:spLocks noGrp="1"/>
          </p:cNvSpPr>
          <p:nvPr>
            <p:ph idx="1"/>
          </p:nvPr>
        </p:nvSpPr>
        <p:spPr/>
        <p:txBody>
          <a:bodyPr>
            <a:normAutofit fontScale="70000" lnSpcReduction="20000"/>
          </a:bodyPr>
          <a:lstStyle/>
          <a:p>
            <a:r>
              <a:rPr lang="en-GB" sz="3100" noProof="0" dirty="0" smtClean="0"/>
              <a:t>The concept of ‘</a:t>
            </a:r>
            <a:r>
              <a:rPr lang="en-GB" sz="3100" i="1" noProof="0" dirty="0" smtClean="0"/>
              <a:t>Leave models</a:t>
            </a:r>
            <a:r>
              <a:rPr lang="en-GB" sz="3100" noProof="0" dirty="0" smtClean="0"/>
              <a:t>’ as analytical tool</a:t>
            </a:r>
          </a:p>
          <a:p>
            <a:r>
              <a:rPr lang="en-GB" sz="3100" noProof="0" dirty="0" smtClean="0"/>
              <a:t>Work and family patterns (relevant indicators, commonalities and differences in the 4 countries)</a:t>
            </a:r>
          </a:p>
          <a:p>
            <a:r>
              <a:rPr lang="en-GB" sz="3100" noProof="0" dirty="0" smtClean="0"/>
              <a:t>Leave and childcare policies (pathways and turning points, relevant actors) </a:t>
            </a:r>
          </a:p>
          <a:p>
            <a:r>
              <a:rPr lang="en-GB" sz="3100" noProof="0" dirty="0" smtClean="0"/>
              <a:t>Meanings of the crisis: relevant topics and trends in the 4 countries since 2008</a:t>
            </a:r>
          </a:p>
          <a:p>
            <a:pPr marL="0" indent="0" algn="ctr">
              <a:buNone/>
            </a:pPr>
            <a:r>
              <a:rPr lang="en-GB" sz="3500" b="1" dirty="0">
                <a:solidFill>
                  <a:schemeClr val="accent1"/>
                </a:solidFill>
              </a:rPr>
              <a:t>Discussion:</a:t>
            </a:r>
          </a:p>
          <a:p>
            <a:r>
              <a:rPr lang="en-GB" sz="3500" b="1" dirty="0">
                <a:solidFill>
                  <a:schemeClr val="accent1"/>
                </a:solidFill>
              </a:rPr>
              <a:t>How have evolved the ‘short-leave modified male breadwinner model’ </a:t>
            </a:r>
            <a:r>
              <a:rPr lang="en-GB" sz="3500" b="1" dirty="0" smtClean="0">
                <a:solidFill>
                  <a:schemeClr val="accent1"/>
                </a:solidFill>
              </a:rPr>
              <a:t>and the </a:t>
            </a:r>
            <a:r>
              <a:rPr lang="en-GB" sz="3500" b="1" dirty="0">
                <a:solidFill>
                  <a:schemeClr val="accent1"/>
                </a:solidFill>
              </a:rPr>
              <a:t>‘early return to full-time work gender-equality oriented leave </a:t>
            </a:r>
            <a:r>
              <a:rPr lang="en-GB" sz="3500" b="1" dirty="0" smtClean="0">
                <a:solidFill>
                  <a:schemeClr val="accent1"/>
                </a:solidFill>
              </a:rPr>
              <a:t>model</a:t>
            </a:r>
            <a:r>
              <a:rPr lang="en-GB" sz="3500" b="1" dirty="0">
                <a:solidFill>
                  <a:schemeClr val="accent1"/>
                </a:solidFill>
              </a:rPr>
              <a:t>’? </a:t>
            </a:r>
          </a:p>
          <a:p>
            <a:r>
              <a:rPr lang="en-GB" sz="3500" b="1" dirty="0">
                <a:solidFill>
                  <a:schemeClr val="accent1"/>
                </a:solidFill>
              </a:rPr>
              <a:t>In which aspects are the 4 countries converging or diverging? Are they approaching to other groups?</a:t>
            </a:r>
          </a:p>
          <a:p>
            <a:endParaRPr lang="en-GB" noProof="0" dirty="0" smtClean="0"/>
          </a:p>
          <a:p>
            <a:endParaRPr lang="en-GB" noProof="0" dirty="0" smtClean="0"/>
          </a:p>
        </p:txBody>
      </p:sp>
    </p:spTree>
    <p:extLst>
      <p:ext uri="{BB962C8B-B14F-4D97-AF65-F5344CB8AC3E}">
        <p14:creationId xmlns="" xmlns:p14="http://schemas.microsoft.com/office/powerpoint/2010/main" val="3384338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normAutofit/>
          </a:bodyPr>
          <a:lstStyle/>
          <a:p>
            <a:r>
              <a:rPr lang="en-GB" noProof="0" dirty="0" smtClean="0"/>
              <a:t>‘Leave models’</a:t>
            </a:r>
            <a:endParaRPr lang="en-GB" noProof="0" dirty="0"/>
          </a:p>
        </p:txBody>
      </p:sp>
      <p:sp>
        <p:nvSpPr>
          <p:cNvPr id="3" name="Contenidor de contingut 2"/>
          <p:cNvSpPr>
            <a:spLocks noGrp="1"/>
          </p:cNvSpPr>
          <p:nvPr>
            <p:ph idx="1"/>
          </p:nvPr>
        </p:nvSpPr>
        <p:spPr>
          <a:xfrm>
            <a:off x="457200" y="1412776"/>
            <a:ext cx="8229600" cy="4713387"/>
          </a:xfrm>
        </p:spPr>
        <p:txBody>
          <a:bodyPr>
            <a:normAutofit fontScale="85000" lnSpcReduction="20000"/>
          </a:bodyPr>
          <a:lstStyle/>
          <a:p>
            <a:r>
              <a:rPr lang="en-GB" noProof="0" dirty="0" smtClean="0"/>
              <a:t>Refer to  specific configurations  of leave institutions,  culture and social actors and their complex interrelationships  </a:t>
            </a:r>
          </a:p>
          <a:p>
            <a:r>
              <a:rPr lang="en-GB" noProof="0" dirty="0" smtClean="0"/>
              <a:t>Emerge both at a national or cross-national level.  </a:t>
            </a:r>
          </a:p>
          <a:p>
            <a:r>
              <a:rPr lang="en-GB" noProof="0" dirty="0" smtClean="0"/>
              <a:t>Dynamic - include processes and pathways of change and transformation</a:t>
            </a:r>
          </a:p>
          <a:p>
            <a:pPr marL="0" indent="0">
              <a:buNone/>
            </a:pPr>
            <a:endParaRPr lang="en-GB" b="1" noProof="0" dirty="0" smtClean="0">
              <a:solidFill>
                <a:schemeClr val="accent1"/>
              </a:solidFill>
              <a:latin typeface="Times New Roman" pitchFamily="18" charset="0"/>
            </a:endParaRPr>
          </a:p>
          <a:p>
            <a:pPr marL="0" indent="0" algn="just">
              <a:buNone/>
            </a:pPr>
            <a:r>
              <a:rPr lang="en-GB" b="1" noProof="0" dirty="0" smtClean="0">
                <a:solidFill>
                  <a:schemeClr val="accent1"/>
                </a:solidFill>
              </a:rPr>
              <a:t>We need a conceptual framework which bridges the gap between welfare regime analysis and country/case-level analysis, to understand the changing nature and diversity in parental leave policies and childcare systems.</a:t>
            </a:r>
          </a:p>
          <a:p>
            <a:endParaRPr lang="en-GB" noProof="0" dirty="0" smtClean="0"/>
          </a:p>
          <a:p>
            <a:endParaRPr lang="en-GB" noProof="0" dirty="0" smtClean="0"/>
          </a:p>
          <a:p>
            <a:endParaRPr lang="en-GB" noProof="0" dirty="0" smtClean="0"/>
          </a:p>
        </p:txBody>
      </p:sp>
    </p:spTree>
    <p:extLst>
      <p:ext uri="{BB962C8B-B14F-4D97-AF65-F5344CB8AC3E}">
        <p14:creationId xmlns="" xmlns:p14="http://schemas.microsoft.com/office/powerpoint/2010/main" val="72046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1043608" y="908720"/>
            <a:ext cx="7416378" cy="3477875"/>
          </a:xfrm>
          <a:prstGeom prst="rect">
            <a:avLst/>
          </a:prstGeom>
          <a:noFill/>
          <a:ln w="9525">
            <a:noFill/>
            <a:miter lim="800000"/>
            <a:headEnd/>
            <a:tailEnd/>
          </a:ln>
        </p:spPr>
        <p:txBody>
          <a:bodyPr wrap="square">
            <a:spAutoFit/>
          </a:bodyPr>
          <a:lstStyle/>
          <a:p>
            <a:pPr>
              <a:spcBef>
                <a:spcPct val="50000"/>
              </a:spcBef>
              <a:buFontTx/>
              <a:buChar char="•"/>
            </a:pPr>
            <a:endParaRPr lang="pt-PT" sz="2200" b="1" dirty="0">
              <a:solidFill>
                <a:schemeClr val="accent1"/>
              </a:solidFill>
              <a:latin typeface="Times New Roman" pitchFamily="18" charset="0"/>
            </a:endParaRPr>
          </a:p>
          <a:p>
            <a:pPr>
              <a:spcBef>
                <a:spcPct val="50000"/>
              </a:spcBef>
            </a:pPr>
            <a:r>
              <a:rPr lang="pt-PT" sz="2200" b="1" dirty="0" smtClean="0">
                <a:solidFill>
                  <a:schemeClr val="accent1"/>
                </a:solidFill>
              </a:rPr>
              <a:t>UNDERLYING RESEARCH QUESTIONS:</a:t>
            </a:r>
            <a:endParaRPr lang="pt-PT" sz="1600" b="1" dirty="0" smtClean="0">
              <a:solidFill>
                <a:schemeClr val="accent1"/>
              </a:solidFill>
            </a:endParaRPr>
          </a:p>
          <a:p>
            <a:pPr>
              <a:spcBef>
                <a:spcPct val="50000"/>
              </a:spcBef>
              <a:buFontTx/>
              <a:buChar char="•"/>
            </a:pPr>
            <a:r>
              <a:rPr lang="pt-PT" sz="2200" b="1" dirty="0" smtClean="0">
                <a:solidFill>
                  <a:schemeClr val="accent1"/>
                </a:solidFill>
              </a:rPr>
              <a:t> How are family and gender models evolving? Shift </a:t>
            </a:r>
            <a:r>
              <a:rPr lang="pt-PT" sz="2200" b="1" dirty="0">
                <a:solidFill>
                  <a:schemeClr val="accent1"/>
                </a:solidFill>
              </a:rPr>
              <a:t>away from male breadwinner model? </a:t>
            </a:r>
            <a:endParaRPr lang="pt-PT" sz="2200" b="1" dirty="0" smtClean="0">
              <a:solidFill>
                <a:schemeClr val="accent1"/>
              </a:solidFill>
            </a:endParaRPr>
          </a:p>
          <a:p>
            <a:pPr>
              <a:spcBef>
                <a:spcPct val="50000"/>
              </a:spcBef>
              <a:buFontTx/>
              <a:buChar char="•"/>
            </a:pPr>
            <a:r>
              <a:rPr lang="pt-PT" sz="2200" b="1" dirty="0" smtClean="0">
                <a:solidFill>
                  <a:schemeClr val="accent1"/>
                </a:solidFill>
              </a:rPr>
              <a:t> Cross-national convergence? Maintenance or increase in divergence?</a:t>
            </a:r>
          </a:p>
          <a:p>
            <a:pPr>
              <a:spcBef>
                <a:spcPct val="50000"/>
              </a:spcBef>
              <a:buFontTx/>
              <a:buChar char="•"/>
            </a:pPr>
            <a:r>
              <a:rPr lang="pt-PT" sz="2200" b="1" dirty="0" smtClean="0">
                <a:solidFill>
                  <a:schemeClr val="accent1"/>
                </a:solidFill>
              </a:rPr>
              <a:t>  Welfare state analysis does not account enough for variation of leave systems:  What else is shaping diversity?  </a:t>
            </a:r>
            <a:endParaRPr lang="pt-PT" sz="2200" b="1" dirty="0">
              <a:solidFill>
                <a:schemeClr val="accent1"/>
              </a:solidFill>
            </a:endParaRPr>
          </a:p>
        </p:txBody>
      </p:sp>
    </p:spTree>
    <p:extLst>
      <p:ext uri="{BB962C8B-B14F-4D97-AF65-F5344CB8AC3E}">
        <p14:creationId xmlns="" xmlns:p14="http://schemas.microsoft.com/office/powerpoint/2010/main" val="18260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323528" y="285769"/>
            <a:ext cx="8244978" cy="4862870"/>
          </a:xfrm>
          <a:prstGeom prst="rect">
            <a:avLst/>
          </a:prstGeom>
          <a:noFill/>
          <a:ln w="9525">
            <a:noFill/>
            <a:miter lim="800000"/>
            <a:headEnd/>
            <a:tailEnd/>
          </a:ln>
        </p:spPr>
        <p:txBody>
          <a:bodyPr wrap="square">
            <a:spAutoFit/>
          </a:bodyPr>
          <a:lstStyle/>
          <a:p>
            <a:pPr algn="just">
              <a:spcBef>
                <a:spcPct val="50000"/>
              </a:spcBef>
              <a:defRPr/>
            </a:pPr>
            <a:endParaRPr lang="pt-PT" sz="2000" b="1" dirty="0" smtClean="0">
              <a:solidFill>
                <a:schemeClr val="accent1"/>
              </a:solidFill>
              <a:latin typeface="Times New Roman" pitchFamily="18" charset="0"/>
            </a:endParaRPr>
          </a:p>
          <a:p>
            <a:pPr algn="just">
              <a:spcBef>
                <a:spcPct val="50000"/>
              </a:spcBef>
              <a:defRPr/>
            </a:pPr>
            <a:r>
              <a:rPr lang="pt-PT" sz="2000" b="1" dirty="0" smtClean="0">
                <a:solidFill>
                  <a:schemeClr val="accent1"/>
                </a:solidFill>
              </a:rPr>
              <a:t>Leave models </a:t>
            </a:r>
            <a:r>
              <a:rPr lang="pt-PT" sz="2000" b="1" dirty="0">
                <a:solidFill>
                  <a:schemeClr val="accent1"/>
                </a:solidFill>
              </a:rPr>
              <a:t>have four main </a:t>
            </a:r>
            <a:r>
              <a:rPr lang="pt-PT" sz="2000" b="1" dirty="0" smtClean="0">
                <a:solidFill>
                  <a:schemeClr val="accent1"/>
                </a:solidFill>
              </a:rPr>
              <a:t>DIMENSIONS:</a:t>
            </a:r>
            <a:endParaRPr lang="pt-PT" sz="2000" b="1" dirty="0">
              <a:solidFill>
                <a:schemeClr val="accent1"/>
              </a:solidFill>
            </a:endParaRPr>
          </a:p>
          <a:p>
            <a:pPr marL="457200" indent="-457200" algn="just">
              <a:spcBef>
                <a:spcPct val="50000"/>
              </a:spcBef>
              <a:buFontTx/>
              <a:buAutoNum type="arabicPeriod"/>
              <a:defRPr/>
            </a:pPr>
            <a:r>
              <a:rPr lang="pt-PT" sz="2000" b="1" dirty="0" smtClean="0">
                <a:solidFill>
                  <a:schemeClr val="accent1"/>
                </a:solidFill>
              </a:rPr>
              <a:t>LEAVE SYSTEMS </a:t>
            </a:r>
            <a:r>
              <a:rPr lang="pt-PT" sz="2000" b="1" dirty="0">
                <a:solidFill>
                  <a:schemeClr val="accent1"/>
                </a:solidFill>
              </a:rPr>
              <a:t>(</a:t>
            </a:r>
            <a:r>
              <a:rPr lang="pt-PT" sz="2000" b="1" dirty="0" err="1">
                <a:solidFill>
                  <a:schemeClr val="accent1"/>
                </a:solidFill>
              </a:rPr>
              <a:t>duration</a:t>
            </a:r>
            <a:r>
              <a:rPr lang="pt-PT" sz="2000" b="1" dirty="0">
                <a:solidFill>
                  <a:schemeClr val="accent1"/>
                </a:solidFill>
              </a:rPr>
              <a:t> </a:t>
            </a:r>
            <a:r>
              <a:rPr lang="pt-PT" sz="2000" b="1" dirty="0" err="1">
                <a:solidFill>
                  <a:schemeClr val="accent1"/>
                </a:solidFill>
              </a:rPr>
              <a:t>and</a:t>
            </a:r>
            <a:r>
              <a:rPr lang="pt-PT" sz="2000" b="1" dirty="0">
                <a:solidFill>
                  <a:schemeClr val="accent1"/>
                </a:solidFill>
              </a:rPr>
              <a:t> </a:t>
            </a:r>
            <a:r>
              <a:rPr lang="pt-PT" sz="2000" b="1" dirty="0" err="1">
                <a:solidFill>
                  <a:schemeClr val="accent1"/>
                </a:solidFill>
              </a:rPr>
              <a:t>type</a:t>
            </a:r>
            <a:r>
              <a:rPr lang="pt-PT" sz="2000" b="1" dirty="0">
                <a:solidFill>
                  <a:schemeClr val="accent1"/>
                </a:solidFill>
              </a:rPr>
              <a:t> </a:t>
            </a:r>
            <a:r>
              <a:rPr lang="pt-PT" sz="2000" b="1" dirty="0" err="1">
                <a:solidFill>
                  <a:schemeClr val="accent1"/>
                </a:solidFill>
              </a:rPr>
              <a:t>of</a:t>
            </a:r>
            <a:r>
              <a:rPr lang="pt-PT" sz="2000" b="1" dirty="0">
                <a:solidFill>
                  <a:schemeClr val="accent1"/>
                </a:solidFill>
              </a:rPr>
              <a:t> </a:t>
            </a:r>
            <a:r>
              <a:rPr lang="pt-PT" sz="2000" b="1" dirty="0" err="1">
                <a:solidFill>
                  <a:schemeClr val="accent1"/>
                </a:solidFill>
              </a:rPr>
              <a:t>leave</a:t>
            </a:r>
            <a:r>
              <a:rPr lang="pt-PT" sz="2000" b="1" dirty="0">
                <a:solidFill>
                  <a:schemeClr val="accent1"/>
                </a:solidFill>
              </a:rPr>
              <a:t>, </a:t>
            </a:r>
            <a:r>
              <a:rPr lang="pt-PT" sz="2000" b="1" dirty="0" err="1">
                <a:solidFill>
                  <a:schemeClr val="accent1"/>
                </a:solidFill>
              </a:rPr>
              <a:t>payment</a:t>
            </a:r>
            <a:r>
              <a:rPr lang="pt-PT" sz="2000" b="1" dirty="0">
                <a:solidFill>
                  <a:schemeClr val="accent1"/>
                </a:solidFill>
              </a:rPr>
              <a:t>,  </a:t>
            </a:r>
            <a:r>
              <a:rPr lang="pt-PT" sz="2000" b="1" dirty="0" err="1">
                <a:solidFill>
                  <a:schemeClr val="accent1"/>
                </a:solidFill>
              </a:rPr>
              <a:t>degree</a:t>
            </a:r>
            <a:r>
              <a:rPr lang="pt-PT" sz="2000" b="1" dirty="0">
                <a:solidFill>
                  <a:schemeClr val="accent1"/>
                </a:solidFill>
              </a:rPr>
              <a:t> </a:t>
            </a:r>
            <a:r>
              <a:rPr lang="pt-PT" sz="2000" b="1" dirty="0" err="1">
                <a:solidFill>
                  <a:schemeClr val="accent1"/>
                </a:solidFill>
              </a:rPr>
              <a:t>of</a:t>
            </a:r>
            <a:r>
              <a:rPr lang="pt-PT" sz="2000" b="1" dirty="0">
                <a:solidFill>
                  <a:schemeClr val="accent1"/>
                </a:solidFill>
              </a:rPr>
              <a:t> </a:t>
            </a:r>
            <a:r>
              <a:rPr lang="pt-PT" sz="2000" b="1" dirty="0" err="1">
                <a:solidFill>
                  <a:schemeClr val="accent1"/>
                </a:solidFill>
              </a:rPr>
              <a:t>individualisation</a:t>
            </a:r>
            <a:r>
              <a:rPr lang="pt-PT" sz="2000" b="1" dirty="0">
                <a:solidFill>
                  <a:schemeClr val="accent1"/>
                </a:solidFill>
              </a:rPr>
              <a:t> </a:t>
            </a:r>
            <a:r>
              <a:rPr lang="pt-PT" sz="2000" b="1" dirty="0" err="1">
                <a:solidFill>
                  <a:schemeClr val="accent1"/>
                </a:solidFill>
              </a:rPr>
              <a:t>such</a:t>
            </a:r>
            <a:r>
              <a:rPr lang="pt-PT" sz="2000" b="1" dirty="0">
                <a:solidFill>
                  <a:schemeClr val="accent1"/>
                </a:solidFill>
              </a:rPr>
              <a:t> as </a:t>
            </a:r>
            <a:r>
              <a:rPr lang="pt-PT" sz="2000" b="1" dirty="0" err="1">
                <a:solidFill>
                  <a:schemeClr val="accent1"/>
                </a:solidFill>
              </a:rPr>
              <a:t>father’s</a:t>
            </a:r>
            <a:r>
              <a:rPr lang="pt-PT" sz="2000" b="1" dirty="0">
                <a:solidFill>
                  <a:schemeClr val="accent1"/>
                </a:solidFill>
              </a:rPr>
              <a:t> </a:t>
            </a:r>
            <a:r>
              <a:rPr lang="pt-PT" sz="2000" b="1" dirty="0" err="1">
                <a:solidFill>
                  <a:schemeClr val="accent1"/>
                </a:solidFill>
              </a:rPr>
              <a:t>specific</a:t>
            </a:r>
            <a:r>
              <a:rPr lang="pt-PT" sz="2000" b="1" dirty="0">
                <a:solidFill>
                  <a:schemeClr val="accent1"/>
                </a:solidFill>
              </a:rPr>
              <a:t> </a:t>
            </a:r>
            <a:r>
              <a:rPr lang="pt-PT" sz="2000" b="1" dirty="0" err="1">
                <a:solidFill>
                  <a:schemeClr val="accent1"/>
                </a:solidFill>
              </a:rPr>
              <a:t>entitlements</a:t>
            </a:r>
            <a:r>
              <a:rPr lang="pt-PT" sz="2000" b="1" dirty="0">
                <a:solidFill>
                  <a:schemeClr val="accent1"/>
                </a:solidFill>
              </a:rPr>
              <a:t>, </a:t>
            </a:r>
            <a:r>
              <a:rPr lang="pt-PT" sz="2000" b="1" dirty="0" err="1">
                <a:solidFill>
                  <a:schemeClr val="accent1"/>
                </a:solidFill>
              </a:rPr>
              <a:t>practices</a:t>
            </a:r>
            <a:r>
              <a:rPr lang="pt-PT" sz="2000" b="1" dirty="0">
                <a:solidFill>
                  <a:schemeClr val="accent1"/>
                </a:solidFill>
              </a:rPr>
              <a:t> – </a:t>
            </a:r>
            <a:r>
              <a:rPr lang="pt-PT" sz="2000" b="1" dirty="0" err="1">
                <a:solidFill>
                  <a:schemeClr val="accent1"/>
                </a:solidFill>
              </a:rPr>
              <a:t>take-up</a:t>
            </a:r>
            <a:r>
              <a:rPr lang="pt-PT" sz="2000" b="1" dirty="0">
                <a:solidFill>
                  <a:schemeClr val="accent1"/>
                </a:solidFill>
              </a:rPr>
              <a:t> rates.)</a:t>
            </a:r>
          </a:p>
          <a:p>
            <a:pPr marL="457200" indent="-457200" algn="just">
              <a:spcBef>
                <a:spcPct val="50000"/>
              </a:spcBef>
              <a:buFontTx/>
              <a:buAutoNum type="arabicPeriod"/>
              <a:defRPr/>
            </a:pPr>
            <a:r>
              <a:rPr lang="pt-PT" sz="2000" b="1" dirty="0" smtClean="0">
                <a:solidFill>
                  <a:schemeClr val="accent1"/>
                </a:solidFill>
              </a:rPr>
              <a:t>OBJECTIVES AND ORIENTATION OF LEAVE POLICY OVER TIME: </a:t>
            </a:r>
            <a:r>
              <a:rPr lang="pt-PT" sz="2000" b="1" dirty="0">
                <a:solidFill>
                  <a:schemeClr val="accent1"/>
                </a:solidFill>
              </a:rPr>
              <a:t>gender equity, work-family balance, family-building (</a:t>
            </a:r>
            <a:r>
              <a:rPr lang="pt-PT" sz="2000" b="1" dirty="0" smtClean="0">
                <a:solidFill>
                  <a:schemeClr val="accent1"/>
                </a:solidFill>
              </a:rPr>
              <a:t>motherhood/fatherhood),  </a:t>
            </a:r>
            <a:r>
              <a:rPr lang="pt-PT" sz="2000" b="1" dirty="0">
                <a:solidFill>
                  <a:schemeClr val="accent1"/>
                </a:solidFill>
              </a:rPr>
              <a:t>child  development and well-being</a:t>
            </a:r>
          </a:p>
          <a:p>
            <a:pPr marL="457200" indent="-457200" algn="just">
              <a:spcBef>
                <a:spcPct val="50000"/>
              </a:spcBef>
              <a:buFontTx/>
              <a:buAutoNum type="arabicPeriod"/>
              <a:defRPr/>
            </a:pPr>
            <a:r>
              <a:rPr lang="pt-PT" sz="2000" b="1" dirty="0" smtClean="0">
                <a:solidFill>
                  <a:schemeClr val="accent1"/>
                </a:solidFill>
              </a:rPr>
              <a:t>GENDER-WORK-FAMILY </a:t>
            </a:r>
            <a:r>
              <a:rPr lang="pt-PT" sz="2000" b="1" dirty="0">
                <a:solidFill>
                  <a:schemeClr val="accent1"/>
                </a:solidFill>
              </a:rPr>
              <a:t>models and </a:t>
            </a:r>
            <a:r>
              <a:rPr lang="pt-PT" sz="2000" b="1" dirty="0" smtClean="0">
                <a:solidFill>
                  <a:schemeClr val="accent1"/>
                </a:solidFill>
              </a:rPr>
              <a:t>practices: </a:t>
            </a:r>
            <a:r>
              <a:rPr lang="pt-PT" sz="2000" b="1" u="sng" dirty="0" smtClean="0">
                <a:solidFill>
                  <a:schemeClr val="accent1"/>
                </a:solidFill>
              </a:rPr>
              <a:t>conjugal </a:t>
            </a:r>
            <a:r>
              <a:rPr lang="pt-PT" sz="2000" b="1" u="sng" dirty="0">
                <a:solidFill>
                  <a:schemeClr val="accent1"/>
                </a:solidFill>
              </a:rPr>
              <a:t>divison of paid and unpaid wor</a:t>
            </a:r>
            <a:r>
              <a:rPr lang="pt-PT" sz="2000" b="1" dirty="0">
                <a:solidFill>
                  <a:schemeClr val="accent1"/>
                </a:solidFill>
              </a:rPr>
              <a:t>k </a:t>
            </a:r>
            <a:r>
              <a:rPr lang="pt-PT" sz="2000" b="1" dirty="0" smtClean="0">
                <a:solidFill>
                  <a:schemeClr val="accent1"/>
                </a:solidFill>
              </a:rPr>
              <a:t>(ideals </a:t>
            </a:r>
            <a:r>
              <a:rPr lang="pt-PT" sz="2000" b="1" dirty="0">
                <a:solidFill>
                  <a:schemeClr val="accent1"/>
                </a:solidFill>
              </a:rPr>
              <a:t>and practices of parental care and roles)</a:t>
            </a:r>
          </a:p>
          <a:p>
            <a:pPr marL="457200" indent="-457200" algn="just">
              <a:spcBef>
                <a:spcPct val="50000"/>
              </a:spcBef>
              <a:buFontTx/>
              <a:buAutoNum type="arabicPeriod"/>
              <a:defRPr/>
            </a:pPr>
            <a:r>
              <a:rPr lang="pt-PT" sz="2000" b="1" dirty="0" smtClean="0">
                <a:solidFill>
                  <a:schemeClr val="accent1"/>
                </a:solidFill>
              </a:rPr>
              <a:t>EARLY EDUCATION AND CARE SERVICES (intensity and prevalence). Welfare regime and CARING when parents work: care as the task of the </a:t>
            </a:r>
            <a:r>
              <a:rPr lang="pt-PT" sz="2000" b="1" u="sng" dirty="0" smtClean="0">
                <a:solidFill>
                  <a:schemeClr val="accent1"/>
                </a:solidFill>
              </a:rPr>
              <a:t>family, state, market, third sector</a:t>
            </a:r>
            <a:endParaRPr lang="pt-PT" sz="1600" b="1" dirty="0">
              <a:solidFill>
                <a:schemeClr val="accent1"/>
              </a:solidFill>
            </a:endParaRPr>
          </a:p>
        </p:txBody>
      </p:sp>
    </p:spTree>
    <p:extLst>
      <p:ext uri="{BB962C8B-B14F-4D97-AF65-F5344CB8AC3E}">
        <p14:creationId xmlns="" xmlns:p14="http://schemas.microsoft.com/office/powerpoint/2010/main" val="3902895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683568" y="333375"/>
            <a:ext cx="8352482" cy="8863965"/>
          </a:xfrm>
          <a:prstGeom prst="rect">
            <a:avLst/>
          </a:prstGeom>
          <a:noFill/>
          <a:ln w="9525">
            <a:noFill/>
            <a:miter lim="800000"/>
            <a:headEnd/>
            <a:tailEnd/>
          </a:ln>
        </p:spPr>
        <p:txBody>
          <a:bodyPr wrap="square">
            <a:spAutoFit/>
          </a:bodyPr>
          <a:lstStyle/>
          <a:p>
            <a:pPr>
              <a:spcBef>
                <a:spcPct val="50000"/>
              </a:spcBef>
            </a:pPr>
            <a:r>
              <a:rPr lang="pt-PT" sz="2000" dirty="0" smtClean="0"/>
              <a:t>Combining these dimensions, </a:t>
            </a:r>
            <a:r>
              <a:rPr lang="pt-PT" sz="2000" dirty="0"/>
              <a:t>we identified </a:t>
            </a:r>
            <a:r>
              <a:rPr lang="pt-PT" sz="2000" u="sng" dirty="0"/>
              <a:t>7 leave </a:t>
            </a:r>
            <a:r>
              <a:rPr lang="pt-PT" sz="2000" u="sng" dirty="0" smtClean="0"/>
              <a:t>models</a:t>
            </a:r>
            <a:r>
              <a:rPr lang="pt-PT" sz="2000" dirty="0" smtClean="0"/>
              <a:t> </a:t>
            </a:r>
            <a:r>
              <a:rPr lang="pt-PT" sz="2000" dirty="0"/>
              <a:t>in contemporary European societies, reviewing indicators and data from the Annual Reviews of the International Network on Leave Policies and Research 2005-2013, OECD Family Database and Eurostat, in 22 European </a:t>
            </a:r>
            <a:r>
              <a:rPr lang="pt-PT" sz="2000" dirty="0" smtClean="0"/>
              <a:t>Countries: </a:t>
            </a:r>
          </a:p>
          <a:p>
            <a:pPr>
              <a:spcBef>
                <a:spcPct val="50000"/>
              </a:spcBef>
            </a:pPr>
            <a:r>
              <a:rPr lang="en-GB" sz="2000" b="1" dirty="0" smtClean="0">
                <a:solidFill>
                  <a:schemeClr val="accent1"/>
                </a:solidFill>
              </a:rPr>
              <a:t>1</a:t>
            </a:r>
            <a:r>
              <a:rPr lang="en-GB" sz="2000" b="1" dirty="0">
                <a:solidFill>
                  <a:schemeClr val="accent1"/>
                </a:solidFill>
              </a:rPr>
              <a:t>) The </a:t>
            </a:r>
            <a:r>
              <a:rPr lang="en-GB" sz="2000" b="1" dirty="0" smtClean="0">
                <a:solidFill>
                  <a:schemeClr val="accent1"/>
                </a:solidFill>
              </a:rPr>
              <a:t>“one </a:t>
            </a:r>
            <a:r>
              <a:rPr lang="en-GB" sz="2000" b="1" dirty="0">
                <a:solidFill>
                  <a:schemeClr val="accent1"/>
                </a:solidFill>
              </a:rPr>
              <a:t>year </a:t>
            </a:r>
            <a:r>
              <a:rPr lang="en-GB" sz="2000" b="1" dirty="0" smtClean="0">
                <a:solidFill>
                  <a:schemeClr val="accent1"/>
                </a:solidFill>
              </a:rPr>
              <a:t>leave” </a:t>
            </a:r>
            <a:r>
              <a:rPr lang="en-GB" sz="2000" b="1" dirty="0">
                <a:solidFill>
                  <a:schemeClr val="accent1"/>
                </a:solidFill>
              </a:rPr>
              <a:t>gender equality </a:t>
            </a:r>
            <a:r>
              <a:rPr lang="en-GB" sz="2000" b="1" dirty="0" smtClean="0">
                <a:solidFill>
                  <a:schemeClr val="accent1"/>
                </a:solidFill>
              </a:rPr>
              <a:t>oriented model </a:t>
            </a:r>
            <a:r>
              <a:rPr lang="en-GB" sz="2000" dirty="0">
                <a:solidFill>
                  <a:srgbClr val="4F4FC5"/>
                </a:solidFill>
              </a:rPr>
              <a:t>(Sweden, Iceland, Denmark, Slovenia )</a:t>
            </a:r>
            <a:endParaRPr lang="en-GB" sz="2000" b="1" u="sng" dirty="0">
              <a:solidFill>
                <a:schemeClr val="bg1"/>
              </a:solidFill>
            </a:endParaRPr>
          </a:p>
          <a:p>
            <a:pPr marL="342900" indent="-342900" algn="just">
              <a:spcBef>
                <a:spcPct val="50000"/>
              </a:spcBef>
            </a:pPr>
            <a:r>
              <a:rPr lang="en-GB" sz="2000" b="1" dirty="0">
                <a:solidFill>
                  <a:schemeClr val="accent1"/>
                </a:solidFill>
              </a:rPr>
              <a:t>2) The long leave </a:t>
            </a:r>
            <a:r>
              <a:rPr lang="en-GB" sz="2000" b="1" dirty="0" smtClean="0">
                <a:solidFill>
                  <a:schemeClr val="accent1"/>
                </a:solidFill>
              </a:rPr>
              <a:t>“parental </a:t>
            </a:r>
            <a:r>
              <a:rPr lang="en-GB" sz="2000" b="1" dirty="0">
                <a:solidFill>
                  <a:schemeClr val="accent1"/>
                </a:solidFill>
              </a:rPr>
              <a:t>choice </a:t>
            </a:r>
            <a:r>
              <a:rPr lang="en-GB" sz="2000" b="1" dirty="0" smtClean="0">
                <a:solidFill>
                  <a:schemeClr val="accent1"/>
                </a:solidFill>
              </a:rPr>
              <a:t>oriented” model </a:t>
            </a:r>
            <a:r>
              <a:rPr lang="en-GB" sz="2000" dirty="0">
                <a:solidFill>
                  <a:srgbClr val="4F4FC5"/>
                </a:solidFill>
              </a:rPr>
              <a:t>(F</a:t>
            </a:r>
            <a:r>
              <a:rPr lang="en-GB" sz="2000" dirty="0" smtClean="0">
                <a:solidFill>
                  <a:srgbClr val="4F4FC5"/>
                </a:solidFill>
              </a:rPr>
              <a:t>inland</a:t>
            </a:r>
            <a:r>
              <a:rPr lang="en-GB" sz="2000" dirty="0">
                <a:solidFill>
                  <a:srgbClr val="4F4FC5"/>
                </a:solidFill>
              </a:rPr>
              <a:t>, France, Norway, </a:t>
            </a:r>
            <a:r>
              <a:rPr lang="en-GB" sz="2000" dirty="0" smtClean="0">
                <a:solidFill>
                  <a:srgbClr val="4F4FC5"/>
                </a:solidFill>
              </a:rPr>
              <a:t>Belgium)</a:t>
            </a:r>
            <a:endParaRPr lang="en-GB" sz="2000" b="1" u="sng" dirty="0">
              <a:solidFill>
                <a:srgbClr val="4F4FC5"/>
              </a:solidFill>
            </a:endParaRPr>
          </a:p>
          <a:p>
            <a:pPr marL="342900" indent="-342900" algn="just">
              <a:spcBef>
                <a:spcPct val="50000"/>
              </a:spcBef>
            </a:pPr>
            <a:r>
              <a:rPr lang="en-GB" sz="2000" b="1" dirty="0">
                <a:solidFill>
                  <a:schemeClr val="accent1"/>
                </a:solidFill>
              </a:rPr>
              <a:t>3) Long leave “mother </a:t>
            </a:r>
            <a:r>
              <a:rPr lang="en-GB" sz="2000" b="1" dirty="0" smtClean="0">
                <a:solidFill>
                  <a:schemeClr val="accent1"/>
                </a:solidFill>
              </a:rPr>
              <a:t>home-centred” model </a:t>
            </a:r>
            <a:r>
              <a:rPr lang="en-GB" sz="2000" dirty="0">
                <a:solidFill>
                  <a:srgbClr val="4F4FC5"/>
                </a:solidFill>
              </a:rPr>
              <a:t>(</a:t>
            </a:r>
            <a:r>
              <a:rPr lang="en-GB" sz="2000" dirty="0" smtClean="0">
                <a:solidFill>
                  <a:srgbClr val="4F4FC5"/>
                </a:solidFill>
              </a:rPr>
              <a:t>Hungary</a:t>
            </a:r>
            <a:r>
              <a:rPr lang="en-GB" sz="2000" dirty="0">
                <a:solidFill>
                  <a:srgbClr val="4F4FC5"/>
                </a:solidFill>
              </a:rPr>
              <a:t>, Czech Republic, Estonia, </a:t>
            </a:r>
            <a:r>
              <a:rPr lang="en-GB" sz="2000" dirty="0" smtClean="0">
                <a:solidFill>
                  <a:srgbClr val="4F4FC5"/>
                </a:solidFill>
              </a:rPr>
              <a:t>Poland)</a:t>
            </a:r>
            <a:endParaRPr lang="en-GB" sz="2000" dirty="0">
              <a:solidFill>
                <a:srgbClr val="4F4FC5"/>
              </a:solidFill>
            </a:endParaRPr>
          </a:p>
          <a:p>
            <a:pPr>
              <a:spcBef>
                <a:spcPct val="50000"/>
              </a:spcBef>
            </a:pPr>
            <a:r>
              <a:rPr lang="en-GB" sz="2000" b="1" dirty="0">
                <a:solidFill>
                  <a:schemeClr val="accent1"/>
                </a:solidFill>
              </a:rPr>
              <a:t>4) The “balanced” mother-home-centred </a:t>
            </a:r>
            <a:r>
              <a:rPr lang="en-GB" sz="2000" b="1" dirty="0" smtClean="0">
                <a:solidFill>
                  <a:schemeClr val="accent1"/>
                </a:solidFill>
              </a:rPr>
              <a:t>model </a:t>
            </a:r>
            <a:r>
              <a:rPr lang="en-GB" sz="2000" dirty="0">
                <a:solidFill>
                  <a:srgbClr val="4F4FC5"/>
                </a:solidFill>
              </a:rPr>
              <a:t>(</a:t>
            </a:r>
            <a:r>
              <a:rPr lang="en-GB" sz="2000" dirty="0" smtClean="0">
                <a:solidFill>
                  <a:srgbClr val="4F4FC5"/>
                </a:solidFill>
              </a:rPr>
              <a:t>Germany</a:t>
            </a:r>
            <a:r>
              <a:rPr lang="en-GB" sz="2000" dirty="0">
                <a:solidFill>
                  <a:srgbClr val="4F4FC5"/>
                </a:solidFill>
              </a:rPr>
              <a:t>, </a:t>
            </a:r>
            <a:r>
              <a:rPr lang="en-GB" sz="2000" dirty="0" smtClean="0">
                <a:solidFill>
                  <a:srgbClr val="4F4FC5"/>
                </a:solidFill>
              </a:rPr>
              <a:t>Austria)</a:t>
            </a:r>
          </a:p>
          <a:p>
            <a:pPr>
              <a:spcBef>
                <a:spcPct val="50000"/>
              </a:spcBef>
            </a:pPr>
            <a:r>
              <a:rPr lang="en-US" sz="2000" b="1" dirty="0">
                <a:solidFill>
                  <a:schemeClr val="accent1"/>
                </a:solidFill>
              </a:rPr>
              <a:t>5) Short leave “part-time mother” </a:t>
            </a:r>
            <a:r>
              <a:rPr lang="en-US" sz="2000" b="1" dirty="0" smtClean="0">
                <a:solidFill>
                  <a:schemeClr val="accent1"/>
                </a:solidFill>
              </a:rPr>
              <a:t>model </a:t>
            </a:r>
            <a:r>
              <a:rPr lang="en-US" sz="2000" dirty="0">
                <a:solidFill>
                  <a:srgbClr val="4F4FC5"/>
                </a:solidFill>
              </a:rPr>
              <a:t>(United Kingdom, Netherlands, Ireland)</a:t>
            </a:r>
          </a:p>
          <a:p>
            <a:pPr marL="342900" indent="-342900">
              <a:spcBef>
                <a:spcPct val="50000"/>
              </a:spcBef>
            </a:pPr>
            <a:r>
              <a:rPr lang="en-GB" sz="2000" b="1" u="sng" dirty="0" smtClean="0">
                <a:solidFill>
                  <a:schemeClr val="accent1"/>
                </a:solidFill>
              </a:rPr>
              <a:t>6) Short </a:t>
            </a:r>
            <a:r>
              <a:rPr lang="en-GB" sz="2000" b="1" u="sng" dirty="0">
                <a:solidFill>
                  <a:schemeClr val="accent1"/>
                </a:solidFill>
              </a:rPr>
              <a:t>leave  modified </a:t>
            </a:r>
            <a:r>
              <a:rPr lang="en-GB" sz="2000" b="1" u="sng" dirty="0" smtClean="0">
                <a:solidFill>
                  <a:schemeClr val="accent1"/>
                </a:solidFill>
              </a:rPr>
              <a:t>“male </a:t>
            </a:r>
            <a:r>
              <a:rPr lang="en-GB" sz="2000" b="1" u="sng" dirty="0">
                <a:solidFill>
                  <a:schemeClr val="accent1"/>
                </a:solidFill>
              </a:rPr>
              <a:t>breadwinner” </a:t>
            </a:r>
            <a:r>
              <a:rPr lang="en-GB" sz="2000" b="1" u="sng" dirty="0" smtClean="0">
                <a:solidFill>
                  <a:schemeClr val="accent1"/>
                </a:solidFill>
              </a:rPr>
              <a:t>model  (</a:t>
            </a:r>
            <a:r>
              <a:rPr lang="en-GB" sz="2000" b="1" u="sng" dirty="0" smtClean="0">
                <a:solidFill>
                  <a:srgbClr val="4F4FC5"/>
                </a:solidFill>
              </a:rPr>
              <a:t>Spain</a:t>
            </a:r>
            <a:r>
              <a:rPr lang="en-GB" sz="2000" b="1" u="sng" dirty="0">
                <a:solidFill>
                  <a:srgbClr val="4F4FC5"/>
                </a:solidFill>
              </a:rPr>
              <a:t>, Italy, </a:t>
            </a:r>
            <a:r>
              <a:rPr lang="en-GB" sz="2000" b="1" u="sng" dirty="0" smtClean="0">
                <a:solidFill>
                  <a:srgbClr val="4F4FC5"/>
                </a:solidFill>
              </a:rPr>
              <a:t>Greece)</a:t>
            </a:r>
          </a:p>
          <a:p>
            <a:pPr>
              <a:spcBef>
                <a:spcPct val="50000"/>
              </a:spcBef>
            </a:pPr>
            <a:r>
              <a:rPr lang="pt-PT" sz="2000" b="1" u="sng" dirty="0">
                <a:solidFill>
                  <a:schemeClr val="accent1"/>
                </a:solidFill>
              </a:rPr>
              <a:t>7) The “Early Return to Full-time Work” Leave </a:t>
            </a:r>
            <a:r>
              <a:rPr lang="pt-PT" sz="2000" b="1" u="sng" dirty="0" smtClean="0">
                <a:solidFill>
                  <a:schemeClr val="accent1"/>
                </a:solidFill>
              </a:rPr>
              <a:t>Model </a:t>
            </a:r>
            <a:r>
              <a:rPr lang="pt-PT" sz="2000" b="1" u="sng" dirty="0">
                <a:solidFill>
                  <a:srgbClr val="4F4FC5"/>
                </a:solidFill>
              </a:rPr>
              <a:t>(Portugal)</a:t>
            </a:r>
            <a:endParaRPr lang="en-GB" sz="2000" b="1" u="sng" dirty="0">
              <a:solidFill>
                <a:srgbClr val="4F4FC5"/>
              </a:solidFill>
            </a:endParaRPr>
          </a:p>
          <a:p>
            <a:pPr>
              <a:spcBef>
                <a:spcPct val="50000"/>
              </a:spcBef>
            </a:pPr>
            <a:endParaRPr lang="en-US" sz="2000" b="1" dirty="0">
              <a:solidFill>
                <a:schemeClr val="accent1"/>
              </a:solidFill>
              <a:latin typeface="Times New Roman" pitchFamily="18" charset="0"/>
            </a:endParaRPr>
          </a:p>
          <a:p>
            <a:pPr>
              <a:spcBef>
                <a:spcPct val="50000"/>
              </a:spcBef>
            </a:pPr>
            <a:endParaRPr lang="en-GB" sz="2000" b="1" dirty="0" smtClean="0">
              <a:solidFill>
                <a:schemeClr val="accent1"/>
              </a:solidFill>
              <a:latin typeface="Times New Roman" pitchFamily="18" charset="0"/>
            </a:endParaRPr>
          </a:p>
          <a:p>
            <a:pPr>
              <a:spcBef>
                <a:spcPct val="50000"/>
              </a:spcBef>
            </a:pPr>
            <a:endParaRPr lang="pt-PT" sz="2000" b="1" dirty="0" smtClean="0">
              <a:solidFill>
                <a:schemeClr val="accent1"/>
              </a:solidFill>
              <a:latin typeface="Times New Roman" pitchFamily="18" charset="0"/>
            </a:endParaRPr>
          </a:p>
          <a:p>
            <a:pPr>
              <a:spcBef>
                <a:spcPct val="50000"/>
              </a:spcBef>
            </a:pPr>
            <a:endParaRPr lang="pt-PT" sz="2000" b="1" dirty="0" smtClean="0">
              <a:solidFill>
                <a:schemeClr val="accent1"/>
              </a:solidFill>
              <a:latin typeface="Times New Roman" pitchFamily="18" charset="0"/>
            </a:endParaRPr>
          </a:p>
          <a:p>
            <a:pPr>
              <a:spcBef>
                <a:spcPct val="50000"/>
              </a:spcBef>
            </a:pPr>
            <a:endParaRPr lang="pt-PT" sz="2000" b="1" dirty="0" smtClean="0">
              <a:solidFill>
                <a:schemeClr val="accent1"/>
              </a:solidFill>
              <a:latin typeface="Times New Roman" pitchFamily="18" charset="0"/>
            </a:endParaRPr>
          </a:p>
          <a:p>
            <a:pPr>
              <a:spcBef>
                <a:spcPct val="50000"/>
              </a:spcBef>
            </a:pPr>
            <a:endParaRPr lang="pt-PT" sz="2000" b="1" dirty="0">
              <a:solidFill>
                <a:schemeClr val="accent1"/>
              </a:solidFill>
              <a:latin typeface="Times New Roman" pitchFamily="18" charset="0"/>
            </a:endParaRPr>
          </a:p>
        </p:txBody>
      </p:sp>
    </p:spTree>
    <p:extLst>
      <p:ext uri="{BB962C8B-B14F-4D97-AF65-F5344CB8AC3E}">
        <p14:creationId xmlns="" xmlns:p14="http://schemas.microsoft.com/office/powerpoint/2010/main" val="1756750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50825" y="116632"/>
            <a:ext cx="8763000" cy="6278642"/>
          </a:xfrm>
          <a:prstGeom prst="rect">
            <a:avLst/>
          </a:prstGeom>
          <a:noFill/>
          <a:ln w="9525">
            <a:noFill/>
            <a:miter lim="800000"/>
            <a:headEnd/>
            <a:tailEnd/>
          </a:ln>
        </p:spPr>
        <p:txBody>
          <a:bodyPr>
            <a:spAutoFit/>
          </a:bodyPr>
          <a:lstStyle/>
          <a:p>
            <a:pPr marL="342900" indent="-342900">
              <a:spcBef>
                <a:spcPct val="50000"/>
              </a:spcBef>
            </a:pPr>
            <a:r>
              <a:rPr lang="en-GB" sz="2600" b="1" dirty="0">
                <a:latin typeface="Times New Roman" pitchFamily="18" charset="0"/>
              </a:rPr>
              <a:t>6</a:t>
            </a:r>
            <a:r>
              <a:rPr lang="en-GB" sz="2600" b="1" dirty="0" smtClean="0">
                <a:latin typeface="Times New Roman" pitchFamily="18" charset="0"/>
              </a:rPr>
              <a:t>) </a:t>
            </a:r>
            <a:r>
              <a:rPr lang="en-GB" sz="2600" b="1" dirty="0">
                <a:latin typeface="Times New Roman" pitchFamily="18" charset="0"/>
              </a:rPr>
              <a:t>Short leave </a:t>
            </a:r>
            <a:r>
              <a:rPr lang="en-GB" sz="2600" b="1" dirty="0" smtClean="0">
                <a:latin typeface="Times New Roman" pitchFamily="18" charset="0"/>
              </a:rPr>
              <a:t> modified </a:t>
            </a:r>
            <a:r>
              <a:rPr lang="en-GB" sz="2600" b="1" dirty="0" smtClean="0">
                <a:solidFill>
                  <a:schemeClr val="bg1">
                    <a:lumMod val="75000"/>
                  </a:schemeClr>
                </a:solidFill>
                <a:effectLst>
                  <a:outerShdw blurRad="38100" dist="38100" dir="2700000" algn="tl">
                    <a:srgbClr val="000000">
                      <a:alpha val="43137"/>
                    </a:srgbClr>
                  </a:outerShdw>
                </a:effectLst>
                <a:latin typeface="Times New Roman" pitchFamily="18" charset="0"/>
              </a:rPr>
              <a:t>“male breadwinner”</a:t>
            </a:r>
            <a:r>
              <a:rPr lang="en-GB" sz="2600" b="1" dirty="0" smtClean="0">
                <a:solidFill>
                  <a:schemeClr val="bg1">
                    <a:lumMod val="75000"/>
                  </a:schemeClr>
                </a:solidFill>
                <a:latin typeface="Times New Roman" pitchFamily="18" charset="0"/>
              </a:rPr>
              <a:t> </a:t>
            </a:r>
            <a:r>
              <a:rPr lang="en-GB" sz="2600" b="1" dirty="0" smtClean="0">
                <a:latin typeface="Times New Roman" pitchFamily="18" charset="0"/>
              </a:rPr>
              <a:t>model</a:t>
            </a:r>
            <a:endParaRPr lang="en-GB" sz="2600" b="1" dirty="0">
              <a:latin typeface="Times New Roman" pitchFamily="18" charset="0"/>
            </a:endParaRPr>
          </a:p>
          <a:p>
            <a:pPr marL="342900" indent="-342900" algn="ctr">
              <a:spcBef>
                <a:spcPct val="50000"/>
              </a:spcBef>
            </a:pPr>
            <a:r>
              <a:rPr lang="en-GB" sz="2200" b="1" u="sng" dirty="0" smtClean="0">
                <a:latin typeface="Times New Roman" pitchFamily="18" charset="0"/>
              </a:rPr>
              <a:t>Main Characteristics:</a:t>
            </a:r>
            <a:r>
              <a:rPr lang="en-GB" sz="2400" dirty="0">
                <a:latin typeface="Times New Roman" pitchFamily="18" charset="0"/>
              </a:rPr>
              <a:t> Greece, Italy and Spain</a:t>
            </a:r>
            <a:endParaRPr lang="en-GB" sz="2200" b="1" u="sng" dirty="0">
              <a:latin typeface="Times New Roman" pitchFamily="18" charset="0"/>
            </a:endParaRPr>
          </a:p>
          <a:p>
            <a:pPr marL="342900" indent="-342900">
              <a:spcBef>
                <a:spcPct val="50000"/>
              </a:spcBef>
              <a:buClr>
                <a:schemeClr val="accent1"/>
              </a:buClr>
              <a:buFont typeface="Wingdings" pitchFamily="2" charset="2"/>
              <a:buChar char="v"/>
            </a:pPr>
            <a:r>
              <a:rPr lang="en-GB" sz="2000" dirty="0">
                <a:latin typeface="Times New Roman" pitchFamily="18" charset="0"/>
              </a:rPr>
              <a:t> One main type of leave: maternity, short (4 months), very well paid (</a:t>
            </a:r>
            <a:r>
              <a:rPr lang="en-GB" sz="2000" dirty="0" smtClean="0">
                <a:latin typeface="Times New Roman" pitchFamily="18" charset="0"/>
              </a:rPr>
              <a:t>80-100%) with improved coverage</a:t>
            </a:r>
            <a:endParaRPr lang="en-GB" sz="2000" dirty="0">
              <a:latin typeface="Times New Roman" pitchFamily="18" charset="0"/>
            </a:endParaRPr>
          </a:p>
          <a:p>
            <a:pPr marL="342900" indent="-342900">
              <a:spcBef>
                <a:spcPct val="50000"/>
              </a:spcBef>
              <a:buClr>
                <a:schemeClr val="accent1"/>
              </a:buClr>
              <a:buFont typeface="Wingdings" pitchFamily="2" charset="2"/>
              <a:buChar char="v"/>
            </a:pPr>
            <a:r>
              <a:rPr lang="en-GB" sz="2000" dirty="0" smtClean="0">
                <a:latin typeface="Times New Roman" pitchFamily="18" charset="0"/>
              </a:rPr>
              <a:t>Weak but development </a:t>
            </a:r>
            <a:r>
              <a:rPr lang="en-GB" sz="2000" dirty="0">
                <a:latin typeface="Times New Roman" pitchFamily="18" charset="0"/>
              </a:rPr>
              <a:t>of parental </a:t>
            </a:r>
            <a:r>
              <a:rPr lang="en-GB" sz="2000" dirty="0" smtClean="0">
                <a:latin typeface="Times New Roman" pitchFamily="18" charset="0"/>
              </a:rPr>
              <a:t>leave (low benefits 30%, working time reductions that can be taken in a block, public sector improvements, </a:t>
            </a:r>
            <a:r>
              <a:rPr lang="en-GB" sz="2000" dirty="0" err="1" smtClean="0">
                <a:latin typeface="Times New Roman" pitchFamily="18" charset="0"/>
              </a:rPr>
              <a:t>sectoral</a:t>
            </a:r>
            <a:r>
              <a:rPr lang="en-GB" sz="2000" dirty="0" smtClean="0">
                <a:latin typeface="Times New Roman" pitchFamily="18" charset="0"/>
              </a:rPr>
              <a:t> &amp; regional variation… ) </a:t>
            </a:r>
          </a:p>
          <a:p>
            <a:pPr marL="342900" indent="-342900">
              <a:spcBef>
                <a:spcPct val="50000"/>
              </a:spcBef>
              <a:buClr>
                <a:schemeClr val="accent1"/>
              </a:buClr>
              <a:buFont typeface="Wingdings" pitchFamily="2" charset="2"/>
              <a:buChar char="v"/>
            </a:pPr>
            <a:r>
              <a:rPr lang="en-GB" sz="2000" dirty="0" smtClean="0">
                <a:latin typeface="Times New Roman" pitchFamily="18" charset="0"/>
              </a:rPr>
              <a:t>Low integration </a:t>
            </a:r>
            <a:r>
              <a:rPr lang="en-GB" sz="2000" dirty="0">
                <a:latin typeface="Times New Roman" pitchFamily="18" charset="0"/>
              </a:rPr>
              <a:t>of leave </a:t>
            </a:r>
            <a:r>
              <a:rPr lang="en-GB" sz="2000" dirty="0" smtClean="0">
                <a:latin typeface="Times New Roman" pitchFamily="18" charset="0"/>
              </a:rPr>
              <a:t>and </a:t>
            </a:r>
            <a:r>
              <a:rPr lang="en-GB" sz="2000" dirty="0">
                <a:latin typeface="Times New Roman" pitchFamily="18" charset="0"/>
              </a:rPr>
              <a:t>services system </a:t>
            </a:r>
            <a:r>
              <a:rPr lang="en-GB" sz="2000" dirty="0" smtClean="0">
                <a:latin typeface="Times New Roman" pitchFamily="18" charset="0"/>
              </a:rPr>
              <a:t>(low to above average availability of services </a:t>
            </a:r>
            <a:r>
              <a:rPr lang="en-GB" sz="2000" dirty="0">
                <a:latin typeface="Times New Roman" pitchFamily="18" charset="0"/>
              </a:rPr>
              <a:t>&lt; 3 </a:t>
            </a:r>
            <a:r>
              <a:rPr lang="en-GB" sz="2000" dirty="0" smtClean="0">
                <a:latin typeface="Times New Roman" pitchFamily="18" charset="0"/>
              </a:rPr>
              <a:t>years, regional variation, more complementary relation  in Spain)</a:t>
            </a:r>
            <a:endParaRPr lang="en-GB" sz="2000" dirty="0">
              <a:latin typeface="Times New Roman" pitchFamily="18" charset="0"/>
            </a:endParaRPr>
          </a:p>
          <a:p>
            <a:pPr marL="342900" indent="-342900">
              <a:spcBef>
                <a:spcPct val="50000"/>
              </a:spcBef>
              <a:buClr>
                <a:schemeClr val="accent1"/>
              </a:buClr>
              <a:buFont typeface="Wingdings" pitchFamily="2" charset="2"/>
              <a:buChar char="v"/>
            </a:pPr>
            <a:r>
              <a:rPr lang="en-GB" sz="2000" dirty="0" smtClean="0">
                <a:latin typeface="Times New Roman" pitchFamily="18" charset="0"/>
              </a:rPr>
              <a:t>Emerging emphasis </a:t>
            </a:r>
            <a:r>
              <a:rPr lang="en-GB" sz="2000" dirty="0">
                <a:latin typeface="Times New Roman" pitchFamily="18" charset="0"/>
              </a:rPr>
              <a:t>on gender equality (particularly in </a:t>
            </a:r>
            <a:r>
              <a:rPr lang="en-GB" sz="2000" dirty="0" smtClean="0">
                <a:latin typeface="Times New Roman" pitchFamily="18" charset="0"/>
              </a:rPr>
              <a:t>Spain)</a:t>
            </a:r>
          </a:p>
          <a:p>
            <a:pPr marL="342900" indent="-342900">
              <a:spcBef>
                <a:spcPct val="50000"/>
              </a:spcBef>
              <a:buClr>
                <a:schemeClr val="accent1"/>
              </a:buClr>
              <a:buFont typeface="Wingdings" pitchFamily="2" charset="2"/>
              <a:buChar char="v"/>
            </a:pPr>
            <a:r>
              <a:rPr lang="en-GB" sz="2000" dirty="0" smtClean="0">
                <a:latin typeface="Times New Roman" pitchFamily="18" charset="0"/>
              </a:rPr>
              <a:t>Maternal employment rate between 2-10 p.p. below EU average when children are small (female employment more affected by educational attainment and historical cohort, than by age of the child). </a:t>
            </a:r>
            <a:r>
              <a:rPr lang="en-GB" sz="2000" dirty="0">
                <a:latin typeface="Times New Roman" pitchFamily="18" charset="0"/>
              </a:rPr>
              <a:t>M</a:t>
            </a:r>
            <a:r>
              <a:rPr lang="en-GB" sz="2000" dirty="0" smtClean="0">
                <a:latin typeface="Times New Roman" pitchFamily="18" charset="0"/>
              </a:rPr>
              <a:t>ale unemployment and </a:t>
            </a:r>
            <a:r>
              <a:rPr lang="en-GB" sz="2000" dirty="0" err="1" smtClean="0">
                <a:latin typeface="Times New Roman" pitchFamily="18" charset="0"/>
              </a:rPr>
              <a:t>casualisation</a:t>
            </a:r>
            <a:r>
              <a:rPr lang="en-GB" sz="2000" dirty="0" smtClean="0">
                <a:latin typeface="Times New Roman" pitchFamily="18" charset="0"/>
              </a:rPr>
              <a:t> is stimulating high female activity rate.</a:t>
            </a:r>
            <a:endParaRPr lang="en-GB" sz="2000" dirty="0">
              <a:latin typeface="Times New Roman" pitchFamily="18" charset="0"/>
            </a:endParaRPr>
          </a:p>
          <a:p>
            <a:pPr marL="342900" indent="-342900">
              <a:spcBef>
                <a:spcPct val="50000"/>
              </a:spcBef>
              <a:buClr>
                <a:schemeClr val="accent1"/>
              </a:buClr>
              <a:buFont typeface="Wingdings" pitchFamily="2" charset="2"/>
              <a:buChar char="v"/>
            </a:pPr>
            <a:r>
              <a:rPr lang="en-GB" sz="2000" dirty="0">
                <a:latin typeface="Times New Roman" pitchFamily="18" charset="0"/>
              </a:rPr>
              <a:t> </a:t>
            </a:r>
            <a:r>
              <a:rPr lang="en-GB" sz="2000" dirty="0" smtClean="0">
                <a:latin typeface="Times New Roman" pitchFamily="18" charset="0"/>
              </a:rPr>
              <a:t>Dual earner model is now predominant (female part-time is near average in Italy, below average in Spain and low in Greece)</a:t>
            </a:r>
            <a:endParaRPr lang="en-GB" sz="2000" dirty="0">
              <a:latin typeface="Times New Roman" pitchFamily="18" charset="0"/>
            </a:endParaRPr>
          </a:p>
        </p:txBody>
      </p:sp>
    </p:spTree>
    <p:extLst>
      <p:ext uri="{BB962C8B-B14F-4D97-AF65-F5344CB8AC3E}">
        <p14:creationId xmlns="" xmlns:p14="http://schemas.microsoft.com/office/powerpoint/2010/main" val="3918505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23528" y="404664"/>
            <a:ext cx="7776864" cy="1384995"/>
          </a:xfrm>
          <a:prstGeom prst="rect">
            <a:avLst/>
          </a:prstGeom>
          <a:noFill/>
          <a:ln w="9525">
            <a:noFill/>
            <a:miter lim="800000"/>
            <a:headEnd/>
            <a:tailEnd/>
          </a:ln>
        </p:spPr>
        <p:txBody>
          <a:bodyPr wrap="square">
            <a:spAutoFit/>
          </a:bodyPr>
          <a:lstStyle/>
          <a:p>
            <a:pPr>
              <a:spcBef>
                <a:spcPct val="50000"/>
              </a:spcBef>
            </a:pPr>
            <a:r>
              <a:rPr lang="pt-PT" sz="2400" b="1" dirty="0" smtClean="0">
                <a:latin typeface="Times New Roman" pitchFamily="18" charset="0"/>
              </a:rPr>
              <a:t>7) </a:t>
            </a:r>
            <a:r>
              <a:rPr lang="pt-PT" sz="2400" b="1" dirty="0">
                <a:latin typeface="Times New Roman" pitchFamily="18" charset="0"/>
              </a:rPr>
              <a:t>The “Early Return to Full-time Work” Leave </a:t>
            </a:r>
            <a:r>
              <a:rPr lang="pt-PT" sz="2400" b="1" dirty="0" smtClean="0">
                <a:latin typeface="Times New Roman" pitchFamily="18" charset="0"/>
              </a:rPr>
              <a:t>Model  (Portugal</a:t>
            </a:r>
            <a:r>
              <a:rPr lang="pt-PT" sz="2400" b="1" dirty="0">
                <a:latin typeface="Times New Roman" pitchFamily="18" charset="0"/>
              </a:rPr>
              <a:t>)</a:t>
            </a:r>
            <a:endParaRPr lang="pt-PT" sz="2400" b="1" dirty="0" smtClean="0">
              <a:latin typeface="Times New Roman" pitchFamily="18" charset="0"/>
            </a:endParaRPr>
          </a:p>
          <a:p>
            <a:pPr>
              <a:spcBef>
                <a:spcPct val="50000"/>
              </a:spcBef>
            </a:pPr>
            <a:endParaRPr lang="pt-PT" sz="2400" b="1" dirty="0">
              <a:latin typeface="Times New Roman" pitchFamily="18" charset="0"/>
            </a:endParaRPr>
          </a:p>
        </p:txBody>
      </p:sp>
      <p:sp>
        <p:nvSpPr>
          <p:cNvPr id="11267" name="Text Box 3"/>
          <p:cNvSpPr txBox="1">
            <a:spLocks noChangeArrowheads="1"/>
          </p:cNvSpPr>
          <p:nvPr/>
        </p:nvSpPr>
        <p:spPr bwMode="auto">
          <a:xfrm>
            <a:off x="165100" y="825500"/>
            <a:ext cx="8424863" cy="366713"/>
          </a:xfrm>
          <a:prstGeom prst="rect">
            <a:avLst/>
          </a:prstGeom>
          <a:noFill/>
          <a:ln w="9525">
            <a:noFill/>
            <a:miter lim="800000"/>
            <a:headEnd/>
            <a:tailEnd/>
          </a:ln>
        </p:spPr>
        <p:txBody>
          <a:bodyPr>
            <a:spAutoFit/>
          </a:bodyPr>
          <a:lstStyle/>
          <a:p>
            <a:pPr>
              <a:spcBef>
                <a:spcPct val="50000"/>
              </a:spcBef>
            </a:pPr>
            <a:endParaRPr lang="pt-PT"/>
          </a:p>
        </p:txBody>
      </p:sp>
      <p:sp>
        <p:nvSpPr>
          <p:cNvPr id="11268" name="Text Box 4"/>
          <p:cNvSpPr txBox="1">
            <a:spLocks noChangeArrowheads="1"/>
          </p:cNvSpPr>
          <p:nvPr/>
        </p:nvSpPr>
        <p:spPr bwMode="auto">
          <a:xfrm>
            <a:off x="336550" y="1484784"/>
            <a:ext cx="8807450" cy="4362733"/>
          </a:xfrm>
          <a:prstGeom prst="rect">
            <a:avLst/>
          </a:prstGeom>
          <a:noFill/>
          <a:ln w="9525">
            <a:noFill/>
            <a:miter lim="800000"/>
            <a:headEnd/>
            <a:tailEnd/>
          </a:ln>
        </p:spPr>
        <p:txBody>
          <a:bodyPr>
            <a:spAutoFit/>
          </a:bodyPr>
          <a:lstStyle/>
          <a:p>
            <a:pPr algn="just">
              <a:spcBef>
                <a:spcPct val="50000"/>
              </a:spcBef>
            </a:pPr>
            <a:endParaRPr lang="en-GB" sz="1900" b="1" u="sng" dirty="0" smtClean="0">
              <a:latin typeface="Times New Roman" pitchFamily="18" charset="0"/>
            </a:endParaRPr>
          </a:p>
          <a:p>
            <a:pPr algn="just">
              <a:spcBef>
                <a:spcPct val="50000"/>
              </a:spcBef>
            </a:pPr>
            <a:r>
              <a:rPr lang="en-GB" sz="1900" b="1" u="sng" dirty="0" smtClean="0">
                <a:latin typeface="Times New Roman" pitchFamily="18" charset="0"/>
              </a:rPr>
              <a:t>Main </a:t>
            </a:r>
            <a:r>
              <a:rPr lang="en-GB" sz="1900" b="1" u="sng" dirty="0">
                <a:latin typeface="Times New Roman" pitchFamily="18" charset="0"/>
              </a:rPr>
              <a:t>Characteristics:</a:t>
            </a:r>
          </a:p>
          <a:p>
            <a:pPr algn="just">
              <a:spcBef>
                <a:spcPct val="50000"/>
              </a:spcBef>
              <a:buClr>
                <a:schemeClr val="accent1"/>
              </a:buClr>
              <a:buFont typeface="Wingdings" pitchFamily="2" charset="2"/>
              <a:buChar char="v"/>
            </a:pPr>
            <a:r>
              <a:rPr lang="en-GB" sz="1900" dirty="0">
                <a:latin typeface="Times New Roman" pitchFamily="18" charset="0"/>
              </a:rPr>
              <a:t> </a:t>
            </a:r>
            <a:r>
              <a:rPr lang="en-GB" sz="2000" dirty="0">
                <a:latin typeface="Times New Roman" pitchFamily="18" charset="0"/>
              </a:rPr>
              <a:t>One main type of leave: a short, very well-paid, gender flexible leave, up to five and a half months;</a:t>
            </a:r>
          </a:p>
          <a:p>
            <a:pPr algn="just">
              <a:spcBef>
                <a:spcPct val="50000"/>
              </a:spcBef>
              <a:buClr>
                <a:schemeClr val="accent1"/>
              </a:buClr>
              <a:buFont typeface="Wingdings" pitchFamily="2" charset="2"/>
              <a:buChar char="v"/>
            </a:pPr>
            <a:r>
              <a:rPr lang="en-GB" sz="2000" dirty="0">
                <a:latin typeface="Times New Roman" pitchFamily="18" charset="0"/>
              </a:rPr>
              <a:t> Supporting work/family balance during first year child’s life through reduction in working hours (two hours per day, either parent);</a:t>
            </a:r>
          </a:p>
          <a:p>
            <a:pPr algn="just">
              <a:spcBef>
                <a:spcPct val="50000"/>
              </a:spcBef>
              <a:buClr>
                <a:schemeClr val="accent1"/>
              </a:buClr>
              <a:buFont typeface="Wingdings" pitchFamily="2" charset="2"/>
              <a:buChar char="v"/>
            </a:pPr>
            <a:r>
              <a:rPr lang="en-GB" sz="2000" dirty="0">
                <a:latin typeface="Times New Roman" pitchFamily="18" charset="0"/>
              </a:rPr>
              <a:t> </a:t>
            </a:r>
            <a:r>
              <a:rPr lang="en-GB" sz="2000" dirty="0" smtClean="0">
                <a:latin typeface="Times New Roman" pitchFamily="18" charset="0"/>
              </a:rPr>
              <a:t>Emphasis on gender equality (gender sharing and father’s entitlements)</a:t>
            </a:r>
            <a:endParaRPr lang="en-GB" sz="2000" dirty="0">
              <a:latin typeface="Times New Roman" pitchFamily="18" charset="0"/>
            </a:endParaRPr>
          </a:p>
          <a:p>
            <a:pPr algn="just">
              <a:spcBef>
                <a:spcPct val="50000"/>
              </a:spcBef>
              <a:buClr>
                <a:schemeClr val="accent1"/>
              </a:buClr>
              <a:buFont typeface="Wingdings" pitchFamily="2" charset="2"/>
              <a:buChar char="v"/>
            </a:pPr>
            <a:r>
              <a:rPr lang="en-GB" sz="2000" dirty="0">
                <a:latin typeface="Times New Roman" pitchFamily="18" charset="0"/>
              </a:rPr>
              <a:t> </a:t>
            </a:r>
            <a:r>
              <a:rPr lang="en-GB" sz="2000" dirty="0" smtClean="0">
                <a:latin typeface="Times New Roman" pitchFamily="18" charset="0"/>
              </a:rPr>
              <a:t>Complementary </a:t>
            </a:r>
            <a:r>
              <a:rPr lang="en-GB" sz="2000" dirty="0">
                <a:latin typeface="Times New Roman" pitchFamily="18" charset="0"/>
              </a:rPr>
              <a:t>relationship between leave and services</a:t>
            </a:r>
            <a:r>
              <a:rPr lang="en-GB" sz="2000" dirty="0" smtClean="0">
                <a:latin typeface="Times New Roman" pitchFamily="18" charset="0"/>
              </a:rPr>
              <a:t>: </a:t>
            </a:r>
            <a:r>
              <a:rPr lang="en-GB" sz="2000" dirty="0">
                <a:latin typeface="Times New Roman" pitchFamily="18" charset="0"/>
              </a:rPr>
              <a:t>access to services as leave </a:t>
            </a:r>
            <a:r>
              <a:rPr lang="en-GB" sz="2000" dirty="0" smtClean="0">
                <a:latin typeface="Times New Roman" pitchFamily="18" charset="0"/>
              </a:rPr>
              <a:t>ends to support dual-earner model;</a:t>
            </a:r>
            <a:endParaRPr lang="en-GB" sz="2000" dirty="0">
              <a:latin typeface="Times New Roman" pitchFamily="18" charset="0"/>
            </a:endParaRPr>
          </a:p>
          <a:p>
            <a:pPr algn="just">
              <a:spcBef>
                <a:spcPct val="50000"/>
              </a:spcBef>
              <a:buClr>
                <a:schemeClr val="accent1"/>
              </a:buClr>
              <a:buFont typeface="Wingdings" pitchFamily="2" charset="2"/>
              <a:buChar char="v"/>
            </a:pPr>
            <a:r>
              <a:rPr lang="en-GB" sz="2000" dirty="0">
                <a:latin typeface="Times New Roman" pitchFamily="18" charset="0"/>
              </a:rPr>
              <a:t> High female activity rate (full-time) + predominant model of full-time dual-earner couple</a:t>
            </a:r>
            <a:r>
              <a:rPr lang="en-GB" sz="2000" dirty="0" smtClean="0">
                <a:latin typeface="Times New Roman" pitchFamily="18" charset="0"/>
              </a:rPr>
              <a:t>;</a:t>
            </a:r>
            <a:endParaRPr lang="en-GB" sz="2000" dirty="0">
              <a:latin typeface="Times New Roman" pitchFamily="18" charset="0"/>
            </a:endParaRPr>
          </a:p>
        </p:txBody>
      </p:sp>
    </p:spTree>
    <p:extLst>
      <p:ext uri="{BB962C8B-B14F-4D97-AF65-F5344CB8AC3E}">
        <p14:creationId xmlns="" xmlns:p14="http://schemas.microsoft.com/office/powerpoint/2010/main" val="3300096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463" name="Group 383"/>
          <p:cNvGraphicFramePr>
            <a:graphicFrameLocks noGrp="1"/>
          </p:cNvGraphicFramePr>
          <p:nvPr>
            <p:extLst>
              <p:ext uri="{D42A27DB-BD31-4B8C-83A1-F6EECF244321}">
                <p14:modId xmlns="" xmlns:p14="http://schemas.microsoft.com/office/powerpoint/2010/main" val="439045324"/>
              </p:ext>
            </p:extLst>
          </p:nvPr>
        </p:nvGraphicFramePr>
        <p:xfrm>
          <a:off x="18336" y="-44241"/>
          <a:ext cx="9125663" cy="6914004"/>
        </p:xfrm>
        <a:graphic>
          <a:graphicData uri="http://schemas.openxmlformats.org/drawingml/2006/table">
            <a:tbl>
              <a:tblPr/>
              <a:tblGrid>
                <a:gridCol w="1034733"/>
                <a:gridCol w="1313386"/>
                <a:gridCol w="909317"/>
                <a:gridCol w="1130972"/>
                <a:gridCol w="684432"/>
                <a:gridCol w="938651"/>
                <a:gridCol w="1016872"/>
                <a:gridCol w="1026650"/>
                <a:gridCol w="1070650"/>
              </a:tblGrid>
              <a:tr h="322317">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Countries</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500" b="1" i="0" u="none" strike="noStrike" cap="none" normalizeH="0" baseline="0" dirty="0" err="1" smtClean="0">
                          <a:ln>
                            <a:noFill/>
                          </a:ln>
                          <a:solidFill>
                            <a:schemeClr val="tx1"/>
                          </a:solidFill>
                          <a:effectLst/>
                          <a:latin typeface="Times New Roman" pitchFamily="18" charset="0"/>
                          <a:cs typeface="Times New Roman" pitchFamily="18" charset="0"/>
                        </a:rPr>
                        <a:t>Maternity</a:t>
                      </a:r>
                      <a:r>
                        <a:rPr kumimoji="0" lang="pt-PT"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pt-PT" sz="1500" b="1" i="0" u="none" strike="noStrike" cap="none" normalizeH="0" baseline="0" dirty="0" err="1" smtClean="0">
                          <a:ln>
                            <a:noFill/>
                          </a:ln>
                          <a:solidFill>
                            <a:schemeClr val="tx1"/>
                          </a:solidFill>
                          <a:effectLst/>
                          <a:latin typeface="Times New Roman" pitchFamily="18" charset="0"/>
                          <a:cs typeface="Times New Roman" pitchFamily="18" charset="0"/>
                        </a:rPr>
                        <a:t>Leave</a:t>
                      </a:r>
                      <a:endParaRPr kumimoji="0" lang="pt-PT"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3200" b="1" i="0" u="none" strike="noStrike" cap="none" normalizeH="0" baseline="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Paternity Leave</a:t>
                      </a: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(during mat. leave)</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3200" b="1" i="0" u="none" strike="noStrike" cap="none" normalizeH="0" baseline="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500" b="1" i="0" u="none" strike="noStrike" cap="none" normalizeH="0" baseline="0" smtClean="0">
                          <a:ln>
                            <a:noFill/>
                          </a:ln>
                          <a:solidFill>
                            <a:schemeClr val="tx1"/>
                          </a:solidFill>
                          <a:effectLst/>
                          <a:latin typeface="Times New Roman" pitchFamily="18" charset="0"/>
                          <a:cs typeface="Times New Roman" pitchFamily="18" charset="0"/>
                        </a:rPr>
                        <a:t>Parental Leave</a:t>
                      </a:r>
                      <a:endParaRPr kumimoji="0" lang="pt-PT" sz="15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pt-PT"/>
                    </a:p>
                  </a:txBody>
                  <a:tcPr/>
                </a:tc>
                <a:tc hMerge="1">
                  <a:txBody>
                    <a:bodyPr/>
                    <a:lstStyle/>
                    <a:p>
                      <a:endParaRPr lang="pt-PT"/>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smtClean="0">
                          <a:ln>
                            <a:noFill/>
                          </a:ln>
                          <a:solidFill>
                            <a:schemeClr val="tx1"/>
                          </a:solidFill>
                          <a:effectLst/>
                          <a:latin typeface="Times New Roman" pitchFamily="18" charset="0"/>
                          <a:cs typeface="Times New Roman" pitchFamily="18" charset="0"/>
                        </a:rPr>
                        <a:t>Total Post-Natal Paid Leave</a:t>
                      </a:r>
                      <a:endParaRPr kumimoji="0" lang="en-GB" sz="15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r>
              <a:tr h="690679">
                <a:tc vMerge="1">
                  <a:txBody>
                    <a:bodyPr/>
                    <a:lstStyle/>
                    <a:p>
                      <a:endParaRPr lang="pt-PT"/>
                    </a:p>
                  </a:txBody>
                  <a:tcPr/>
                </a:tc>
                <a:tc vMerge="1">
                  <a:txBody>
                    <a:bodyPr/>
                    <a:lstStyle/>
                    <a:p>
                      <a:endParaRPr lang="pt-PT"/>
                    </a:p>
                  </a:txBody>
                  <a:tcPr/>
                </a:tc>
                <a:tc vMerge="1">
                  <a:txBody>
                    <a:bodyPr/>
                    <a:lstStyle/>
                    <a:p>
                      <a:endParaRPr lang="pt-PT"/>
                    </a:p>
                  </a:txBody>
                  <a:tcPr/>
                </a:tc>
                <a:tc vMerge="1">
                  <a:txBody>
                    <a:bodyPr/>
                    <a:lstStyle/>
                    <a:p>
                      <a:endParaRPr lang="pt-PT"/>
                    </a:p>
                  </a:txBody>
                  <a:tcPr/>
                </a:tc>
                <a:tc vMerge="1">
                  <a:txBody>
                    <a:bodyPr/>
                    <a:lstStyle/>
                    <a:p>
                      <a:endParaRPr lang="pt-PT"/>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smtClean="0">
                          <a:ln>
                            <a:noFill/>
                          </a:ln>
                          <a:solidFill>
                            <a:schemeClr val="tx1"/>
                          </a:solidFill>
                          <a:effectLst/>
                          <a:latin typeface="Times New Roman" pitchFamily="18" charset="0"/>
                          <a:cs typeface="Times New Roman" pitchFamily="18" charset="0"/>
                        </a:rPr>
                        <a:t>Total length</a:t>
                      </a:r>
                      <a:endParaRPr kumimoji="0" lang="en-GB" sz="15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32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3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smtClean="0">
                          <a:ln>
                            <a:noFill/>
                          </a:ln>
                          <a:solidFill>
                            <a:schemeClr val="tx1"/>
                          </a:solidFill>
                          <a:effectLst/>
                          <a:latin typeface="Times New Roman" pitchFamily="18" charset="0"/>
                          <a:cs typeface="Times New Roman" pitchFamily="18" charset="0"/>
                        </a:rPr>
                        <a:t>Who in fam.</a:t>
                      </a:r>
                      <a:endParaRPr kumimoji="0" lang="en-GB" sz="15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vMerge="1">
                  <a:txBody>
                    <a:bodyPr/>
                    <a:lstStyle/>
                    <a:p>
                      <a:endParaRPr lang="pt-PT"/>
                    </a:p>
                  </a:txBody>
                  <a:tcPr/>
                </a:tc>
              </a:tr>
              <a:tr h="73672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Italy</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5 months               (1 before)</a:t>
                      </a:r>
                      <a:endParaRPr kumimoji="0" lang="pt-P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80% -100%</a:t>
                      </a: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1 day</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100%</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10 months</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en-GB" sz="15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6 per parent (max 10)</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tx1"/>
                          </a:solidFill>
                          <a:effectLst/>
                          <a:latin typeface="Times New Roman" pitchFamily="18" charset="0"/>
                          <a:cs typeface="Times New Roman" pitchFamily="18" charset="0"/>
                        </a:rPr>
                        <a:t>14 months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(4 </a:t>
                      </a:r>
                      <a:r>
                        <a:rPr kumimoji="0" lang="en-GB" sz="1400" b="0" i="0" u="none" strike="noStrike" cap="none" normalizeH="0" baseline="0" dirty="0" err="1" smtClean="0">
                          <a:ln>
                            <a:noFill/>
                          </a:ln>
                          <a:solidFill>
                            <a:schemeClr val="tx1"/>
                          </a:solidFill>
                          <a:effectLst/>
                          <a:latin typeface="Times New Roman" pitchFamily="18" charset="0"/>
                          <a:cs typeface="Times New Roman" pitchFamily="18" charset="0"/>
                        </a:rPr>
                        <a:t>mths</a:t>
                      </a: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 80%)</a:t>
                      </a:r>
                      <a:endParaRPr kumimoji="0" lang="en-GB" sz="1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1074389">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Greece</a:t>
                      </a:r>
                      <a:endParaRPr kumimoji="0" lang="en-GB" sz="15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t-PT" sz="1500" b="0" i="0" u="none" strike="noStrike" cap="none" normalizeH="0" baseline="0" dirty="0" smtClean="0">
                          <a:ln>
                            <a:noFill/>
                          </a:ln>
                          <a:solidFill>
                            <a:schemeClr val="tx1"/>
                          </a:solidFill>
                          <a:effectLst/>
                          <a:latin typeface="Times New Roman" pitchFamily="18" charset="0"/>
                          <a:cs typeface="Times New Roman" pitchFamily="18" charset="0"/>
                        </a:rPr>
                        <a:t>Pub. Sector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5 months</a:t>
                      </a:r>
                      <a:endParaRPr kumimoji="0" lang="pt-PT"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(2 before)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100%</a:t>
                      </a:r>
                      <a:endParaRPr kumimoji="0" lang="en-GB" sz="15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No specific entitlement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Arial"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48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8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9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Unpaid </a:t>
                      </a:r>
                      <a:r>
                        <a:rPr kumimoji="0" lang="en-GB" sz="10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(if =&gt; 3</a:t>
                      </a:r>
                      <a:r>
                        <a:rPr kumimoji="0" lang="en-GB" sz="1000" b="0" i="0" u="none" strike="noStrike" kern="1200" cap="none" normalizeH="0" baseline="30000" dirty="0" smtClean="0">
                          <a:ln>
                            <a:noFill/>
                          </a:ln>
                          <a:solidFill>
                            <a:schemeClr val="tx1"/>
                          </a:solidFill>
                          <a:effectLst/>
                          <a:latin typeface="Times New Roman" pitchFamily="18" charset="0"/>
                          <a:ea typeface="+mn-ea"/>
                          <a:cs typeface="Times New Roman" pitchFamily="18" charset="0"/>
                        </a:rPr>
                        <a:t>rd</a:t>
                      </a:r>
                      <a:r>
                        <a:rPr kumimoji="0" lang="en-GB" sz="10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child 3 </a:t>
                      </a:r>
                      <a:r>
                        <a:rPr kumimoji="0" lang="en-GB" sz="10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r>
                        <a:rPr kumimoji="0" lang="en-GB" sz="10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paid)</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8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24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a:t>
                      </a: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per parent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8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Per family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kern="1200" cap="none" normalizeH="0" baseline="0" dirty="0" smtClean="0">
                          <a:ln>
                            <a:noFill/>
                          </a:ln>
                          <a:solidFill>
                            <a:schemeClr val="tx1"/>
                          </a:solidFill>
                          <a:effectLst/>
                          <a:latin typeface="Times New Roman" pitchFamily="18" charset="0"/>
                          <a:ea typeface="+mn-ea"/>
                          <a:cs typeface="Times New Roman" pitchFamily="18" charset="0"/>
                        </a:rPr>
                        <a:t>12 months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(100%)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1780415">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Greece</a:t>
                      </a:r>
                      <a:endParaRPr kumimoji="0" lang="en-GB" sz="15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t-PT" sz="1500" b="0" i="0" u="none" strike="noStrike" cap="none" normalizeH="0" baseline="0" dirty="0" err="1" smtClean="0">
                          <a:ln>
                            <a:noFill/>
                          </a:ln>
                          <a:solidFill>
                            <a:schemeClr val="tx1"/>
                          </a:solidFill>
                          <a:effectLst/>
                          <a:latin typeface="Times New Roman" pitchFamily="18" charset="0"/>
                          <a:cs typeface="Times New Roman" pitchFamily="18" charset="0"/>
                        </a:rPr>
                        <a:t>Priv</a:t>
                      </a:r>
                      <a:r>
                        <a:rPr kumimoji="0" lang="pt-PT" sz="1500" b="0" i="0" u="none" strike="noStrike" cap="none" normalizeH="0" baseline="0" dirty="0" smtClean="0">
                          <a:ln>
                            <a:noFill/>
                          </a:ln>
                          <a:solidFill>
                            <a:schemeClr val="tx1"/>
                          </a:solidFill>
                          <a:effectLst/>
                          <a:latin typeface="Times New Roman" pitchFamily="18" charset="0"/>
                          <a:cs typeface="Times New Roman" pitchFamily="18" charset="0"/>
                        </a:rPr>
                        <a:t>. Sector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4 months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( 2 before)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2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+ 6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(special leave)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Arial" charset="0"/>
                        </a:rPr>
                        <a:t>100%</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8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Paid by employer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min.wage</a:t>
                      </a:r>
                      <a:endPar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2 days paid by employer </a:t>
                      </a:r>
                      <a:endParaRPr kumimoji="0" lang="en-GB" sz="14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Arial"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8 months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3,75 months (if employer agrees)</a:t>
                      </a:r>
                      <a:endParaRPr kumimoji="0" lang="en-GB" sz="1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rPr>
                        <a:t>Unpaid</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rPr>
                        <a:t>Paid 100% by Manpower Organisation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Arial" charset="0"/>
                        </a:rPr>
                        <a:t>(Alternative use of reduced hours)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4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per parent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3,75 months x family</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normalizeH="0" baseline="0" dirty="0" smtClean="0">
                          <a:ln>
                            <a:noFill/>
                          </a:ln>
                          <a:solidFill>
                            <a:schemeClr val="tx1"/>
                          </a:solidFill>
                          <a:effectLst/>
                          <a:latin typeface="Times New Roman" pitchFamily="18" charset="0"/>
                          <a:ea typeface="+mn-ea"/>
                          <a:cs typeface="Times New Roman" pitchFamily="18" charset="0"/>
                        </a:rPr>
                        <a:t>12 months </a:t>
                      </a: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(5,75 </a:t>
                      </a:r>
                      <a:r>
                        <a:rPr kumimoji="0" lang="en-GB" sz="1400" b="0" i="0" u="none" strike="noStrike" kern="1200" cap="none" normalizeH="0" baseline="0" dirty="0" err="1" smtClean="0">
                          <a:ln>
                            <a:noFill/>
                          </a:ln>
                          <a:solidFill>
                            <a:schemeClr val="tx1"/>
                          </a:solidFill>
                          <a:effectLst/>
                          <a:latin typeface="Times New Roman" pitchFamily="18" charset="0"/>
                          <a:ea typeface="+mn-ea"/>
                          <a:cs typeface="Times New Roman" pitchFamily="18" charset="0"/>
                        </a:rPr>
                        <a:t>mths</a:t>
                      </a:r>
                      <a:r>
                        <a:rPr kumimoji="0" lang="en-GB" sz="14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100%)</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11664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Spain</a:t>
                      </a: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4 months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+ 2-4 weeks</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100% </a:t>
                      </a: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max.          </a:t>
                      </a:r>
                      <a:r>
                        <a:rPr kumimoji="0" lang="pt-PT" sz="1200" b="0" i="0" u="none" strike="noStrike" cap="none" normalizeH="0" baseline="0" dirty="0" smtClean="0">
                          <a:ln>
                            <a:noFill/>
                          </a:ln>
                          <a:solidFill>
                            <a:schemeClr val="tx1"/>
                          </a:solidFill>
                          <a:effectLst/>
                          <a:latin typeface="Times New Roman" pitchFamily="18" charset="0"/>
                          <a:cs typeface="Times New Roman" pitchFamily="18" charset="0"/>
                        </a:rPr>
                        <a:t>€ 3230/ </a:t>
                      </a:r>
                      <a:r>
                        <a:rPr kumimoji="0" lang="pt-PT" sz="1200" b="0" i="0" u="none" strike="noStrike" cap="none" normalizeH="0" baseline="0" dirty="0" err="1" smtClean="0">
                          <a:ln>
                            <a:noFill/>
                          </a:ln>
                          <a:solidFill>
                            <a:schemeClr val="tx1"/>
                          </a:solidFill>
                          <a:effectLst/>
                          <a:latin typeface="Times New Roman" pitchFamily="18" charset="0"/>
                          <a:cs typeface="Times New Roman" pitchFamily="18" charset="0"/>
                        </a:rPr>
                        <a:t>mth</a:t>
                      </a:r>
                      <a:endParaRPr kumimoji="0" lang="en-GB"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15 days </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Times New Roman" pitchFamily="18" charset="0"/>
                          <a:cs typeface="Times New Roman" pitchFamily="18" charset="0"/>
                        </a:rPr>
                        <a:t>100%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Times New Roman" pitchFamily="18" charset="0"/>
                          <a:cs typeface="Times New Roman" pitchFamily="18" charset="0"/>
                        </a:rPr>
                        <a:t>max.          </a:t>
                      </a:r>
                      <a:r>
                        <a:rPr kumimoji="0" lang="pt-PT" sz="1300" b="0" i="0" u="none" strike="noStrike" cap="none" normalizeH="0" baseline="0" dirty="0" smtClean="0">
                          <a:ln>
                            <a:noFill/>
                          </a:ln>
                          <a:solidFill>
                            <a:schemeClr val="tx1"/>
                          </a:solidFill>
                          <a:effectLst/>
                          <a:latin typeface="Times New Roman" pitchFamily="18" charset="0"/>
                          <a:cs typeface="Times New Roman" pitchFamily="18" charset="0"/>
                        </a:rPr>
                        <a:t>€ 3230/ </a:t>
                      </a:r>
                      <a:r>
                        <a:rPr kumimoji="0" lang="pt-PT" sz="1300" b="0" i="0" u="none" strike="noStrike" cap="none" normalizeH="0" baseline="0" dirty="0" err="1" smtClean="0">
                          <a:ln>
                            <a:noFill/>
                          </a:ln>
                          <a:solidFill>
                            <a:schemeClr val="tx1"/>
                          </a:solidFill>
                          <a:effectLst/>
                          <a:latin typeface="Times New Roman" pitchFamily="18" charset="0"/>
                          <a:cs typeface="Times New Roman" pitchFamily="18" charset="0"/>
                        </a:rPr>
                        <a:t>mth</a:t>
                      </a:r>
                      <a:endParaRPr kumimoji="0" lang="en-GB" sz="13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Up to 36 months per parent (until chid is 3)</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Unpaid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Times New Roman" pitchFamily="18" charset="0"/>
                          <a:cs typeface="Times New Roman" pitchFamily="18" charset="0"/>
                        </a:rPr>
                        <a:t>(flat rate in some regions per family under conditions)</a:t>
                      </a:r>
                      <a:endParaRPr kumimoji="0" lang="en-GB" sz="11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tx1"/>
                          </a:solidFill>
                          <a:effectLst/>
                          <a:latin typeface="Times New Roman" pitchFamily="18" charset="0"/>
                          <a:cs typeface="Times New Roman" pitchFamily="18" charset="0"/>
                        </a:rPr>
                        <a:t>4 -5 months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(100% with ceiling)</a:t>
                      </a:r>
                      <a:endParaRPr kumimoji="0" lang="en-GB" sz="1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r h="1131238">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500" b="1" i="0" u="none" strike="noStrike" cap="none" normalizeH="0" baseline="0" dirty="0" smtClean="0">
                          <a:ln>
                            <a:noFill/>
                          </a:ln>
                          <a:solidFill>
                            <a:schemeClr val="tx1"/>
                          </a:solidFill>
                          <a:effectLst/>
                          <a:latin typeface="Times New Roman" pitchFamily="18" charset="0"/>
                          <a:cs typeface="Times New Roman" pitchFamily="18" charset="0"/>
                        </a:rPr>
                        <a:t>Portugal</a:t>
                      </a: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5 months + 1 month bonus if gender sharing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(“daddy month”)</a:t>
                      </a:r>
                      <a:endParaRPr kumimoji="0" lang="en-GB" sz="12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80%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(or 4+1 at 100%)</a:t>
                      </a:r>
                      <a:endParaRPr kumimoji="0" lang="en-GB" sz="15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20 days (10 compulsory)</a:t>
                      </a:r>
                      <a:endParaRPr kumimoji="0" lang="en-GB" sz="14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100%</a:t>
                      </a:r>
                      <a:endParaRPr kumimoji="0" lang="en-GB" sz="1500" b="0" i="0" u="none" strike="noStrike" cap="none" normalizeH="0" baseline="0" dirty="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smtClean="0">
                          <a:ln>
                            <a:noFill/>
                          </a:ln>
                          <a:solidFill>
                            <a:schemeClr val="tx1"/>
                          </a:solidFill>
                          <a:effectLst/>
                          <a:latin typeface="Times New Roman" pitchFamily="18" charset="0"/>
                          <a:cs typeface="Times New Roman" pitchFamily="18" charset="0"/>
                        </a:rPr>
                        <a:t>6 months:</a:t>
                      </a:r>
                      <a:endParaRPr kumimoji="0" lang="pt-PT"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rPr>
                        <a:t>+ 24 </a:t>
                      </a:r>
                      <a:r>
                        <a:rPr kumimoji="0" lang="en-GB" sz="1400" b="0" i="0" u="none" strike="noStrike" cap="none" normalizeH="0" baseline="0" dirty="0" err="1" smtClean="0">
                          <a:ln>
                            <a:noFill/>
                          </a:ln>
                          <a:solidFill>
                            <a:schemeClr val="tx1"/>
                          </a:solidFill>
                          <a:effectLst/>
                          <a:latin typeface="Times New Roman" pitchFamily="18" charset="0"/>
                        </a:rPr>
                        <a:t>mths</a:t>
                      </a:r>
                      <a:r>
                        <a:rPr kumimoji="0" lang="en-GB" sz="1400" b="0" i="0" u="none" strike="noStrike" cap="none" normalizeH="0" baseline="0" dirty="0" smtClean="0">
                          <a:ln>
                            <a:noFill/>
                          </a:ln>
                          <a:solidFill>
                            <a:schemeClr val="tx1"/>
                          </a:solidFill>
                          <a:effectLst/>
                          <a:latin typeface="Times New Roman" pitchFamily="18" charset="0"/>
                        </a:rPr>
                        <a:t> special leave</a:t>
                      </a:r>
                      <a:endParaRPr kumimoji="0" lang="en-GB"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25%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unpaid</a:t>
                      </a:r>
                      <a:endParaRPr kumimoji="0" lang="pt-PT"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3 </a:t>
                      </a:r>
                      <a:r>
                        <a:rPr kumimoji="0" lang="en-GB" sz="1500" b="0" i="0" u="none" strike="noStrike" cap="none" normalizeH="0" baseline="0" dirty="0" err="1" smtClean="0">
                          <a:ln>
                            <a:noFill/>
                          </a:ln>
                          <a:solidFill>
                            <a:schemeClr val="tx1"/>
                          </a:solidFill>
                          <a:effectLst/>
                          <a:latin typeface="Times New Roman" pitchFamily="18" charset="0"/>
                          <a:cs typeface="Times New Roman" pitchFamily="18" charset="0"/>
                        </a:rPr>
                        <a:t>mths</a:t>
                      </a: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 x parent</a:t>
                      </a:r>
                      <a:endParaRPr kumimoji="0" lang="pt-PT"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500" b="0" i="0" u="none" strike="noStrike" cap="none" normalizeH="0" baseline="0" dirty="0" smtClean="0">
                          <a:ln>
                            <a:noFill/>
                          </a:ln>
                          <a:solidFill>
                            <a:schemeClr val="tx1"/>
                          </a:solidFill>
                          <a:effectLst/>
                          <a:latin typeface="Times New Roman" pitchFamily="18" charset="0"/>
                          <a:cs typeface="Times New Roman" pitchFamily="18" charset="0"/>
                        </a:rPr>
                        <a:t>x family</a:t>
                      </a:r>
                      <a:endParaRPr kumimoji="0" lang="en-GB" sz="15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tx1"/>
                          </a:solidFill>
                          <a:effectLst/>
                          <a:latin typeface="Times New Roman" pitchFamily="18" charset="0"/>
                          <a:cs typeface="Times New Roman" pitchFamily="18" charset="0"/>
                        </a:rPr>
                        <a:t>12 months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(5-6 </a:t>
                      </a:r>
                      <a:r>
                        <a:rPr kumimoji="0" lang="en-GB" sz="1400" b="0" i="0" u="none" strike="noStrike" cap="none" normalizeH="0" baseline="0" dirty="0" err="1" smtClean="0">
                          <a:ln>
                            <a:noFill/>
                          </a:ln>
                          <a:solidFill>
                            <a:schemeClr val="tx1"/>
                          </a:solidFill>
                          <a:effectLst/>
                          <a:latin typeface="Times New Roman" pitchFamily="18" charset="0"/>
                          <a:cs typeface="Times New Roman" pitchFamily="18" charset="0"/>
                        </a:rPr>
                        <a:t>mth</a:t>
                      </a:r>
                      <a:r>
                        <a:rPr kumimoji="0" lang="en-GB" sz="1400" b="0" i="0" u="none" strike="noStrike" cap="none" normalizeH="0" baseline="0" dirty="0" smtClean="0">
                          <a:ln>
                            <a:noFill/>
                          </a:ln>
                          <a:solidFill>
                            <a:schemeClr val="tx1"/>
                          </a:solidFill>
                          <a:effectLst/>
                          <a:latin typeface="Times New Roman" pitchFamily="18" charset="0"/>
                          <a:cs typeface="Times New Roman" pitchFamily="18" charset="0"/>
                        </a:rPr>
                        <a:t>: 80%)</a:t>
                      </a:r>
                      <a:endParaRPr kumimoji="0" lang="pt-PT"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5"/>
                    </a:solidFill>
                  </a:tcPr>
                </a:tc>
              </a:tr>
            </a:tbl>
          </a:graphicData>
        </a:graphic>
      </p:graphicFrame>
      <p:sp>
        <p:nvSpPr>
          <p:cNvPr id="19532" name="Rectangle 317"/>
          <p:cNvSpPr>
            <a:spLocks noChangeArrowheads="1"/>
          </p:cNvSpPr>
          <p:nvPr/>
        </p:nvSpPr>
        <p:spPr bwMode="auto">
          <a:xfrm>
            <a:off x="107504" y="6581001"/>
            <a:ext cx="8856984" cy="276999"/>
          </a:xfrm>
          <a:prstGeom prst="rect">
            <a:avLst/>
          </a:prstGeom>
          <a:noFill/>
          <a:ln w="9525">
            <a:noFill/>
            <a:miter lim="800000"/>
            <a:headEnd/>
            <a:tailEnd/>
          </a:ln>
        </p:spPr>
        <p:txBody>
          <a:bodyPr wrap="square" anchor="ctr">
            <a:spAutoFit/>
          </a:bodyPr>
          <a:lstStyle/>
          <a:p>
            <a:pPr fontAlgn="base">
              <a:spcBef>
                <a:spcPct val="0"/>
              </a:spcBef>
              <a:spcAft>
                <a:spcPct val="0"/>
              </a:spcAft>
            </a:pPr>
            <a:r>
              <a:rPr lang="en-GB" sz="1200" dirty="0" smtClean="0">
                <a:solidFill>
                  <a:schemeClr val="accent2">
                    <a:lumMod val="60000"/>
                    <a:lumOff val="40000"/>
                  </a:schemeClr>
                </a:solidFill>
                <a:latin typeface="Times New Roman" pitchFamily="18" charset="0"/>
                <a:cs typeface="Times New Roman" pitchFamily="18" charset="0"/>
              </a:rPr>
              <a:t>1 month = 4 weeks; 1 year = 52 weeks; 1 month = 30 days; 1 week =  7 days</a:t>
            </a:r>
            <a:endParaRPr lang="pt-PT" sz="1200" dirty="0">
              <a:solidFill>
                <a:schemeClr val="accent2">
                  <a:lumMod val="60000"/>
                  <a:lumOff val="40000"/>
                </a:schemeClr>
              </a:solidFill>
              <a:latin typeface="Times New Roman" pitchFamily="18" charset="0"/>
            </a:endParaRPr>
          </a:p>
        </p:txBody>
      </p:sp>
    </p:spTree>
    <p:extLst>
      <p:ext uri="{BB962C8B-B14F-4D97-AF65-F5344CB8AC3E}">
        <p14:creationId xmlns="" xmlns:p14="http://schemas.microsoft.com/office/powerpoint/2010/main" val="2933990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528" y="2276872"/>
            <a:ext cx="8064896" cy="2234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67544" y="891877"/>
            <a:ext cx="7560840" cy="646331"/>
          </a:xfrm>
          <a:prstGeom prst="rect">
            <a:avLst/>
          </a:prstGeom>
        </p:spPr>
        <p:txBody>
          <a:bodyPr wrap="square">
            <a:spAutoFit/>
          </a:bodyPr>
          <a:lstStyle/>
          <a:p>
            <a:r>
              <a:rPr lang="en-US" dirty="0"/>
              <a:t>Table. Take up rates of maternity leave, paternity leave and Parental Leave in relation to births of the year 2011-12</a:t>
            </a:r>
            <a:endParaRPr lang="es-ES" dirty="0"/>
          </a:p>
        </p:txBody>
      </p:sp>
    </p:spTree>
    <p:extLst>
      <p:ext uri="{BB962C8B-B14F-4D97-AF65-F5344CB8AC3E}">
        <p14:creationId xmlns="" xmlns:p14="http://schemas.microsoft.com/office/powerpoint/2010/main" val="3414123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260648"/>
            <a:ext cx="7920880" cy="1440160"/>
          </a:xfrm>
        </p:spPr>
        <p:txBody>
          <a:bodyPr>
            <a:normAutofit/>
          </a:bodyPr>
          <a:lstStyle/>
          <a:p>
            <a:r>
              <a:rPr lang="en-GB" sz="3200" noProof="0" dirty="0" smtClean="0"/>
              <a:t>Leave  policy pathways in the 4 countries (relevant evolutions)</a:t>
            </a:r>
            <a:endParaRPr lang="en-GB" sz="3200" noProof="0" dirty="0"/>
          </a:p>
        </p:txBody>
      </p:sp>
      <p:sp>
        <p:nvSpPr>
          <p:cNvPr id="3" name="Contenidor de contingut 2"/>
          <p:cNvSpPr>
            <a:spLocks noGrp="1"/>
          </p:cNvSpPr>
          <p:nvPr>
            <p:ph idx="1"/>
          </p:nvPr>
        </p:nvSpPr>
        <p:spPr/>
        <p:txBody>
          <a:bodyPr>
            <a:normAutofit fontScale="92500"/>
          </a:bodyPr>
          <a:lstStyle/>
          <a:p>
            <a:r>
              <a:rPr lang="en-GB" noProof="0" dirty="0" smtClean="0"/>
              <a:t>Positive impacts of the EU directives and comparative policy evaluation methods </a:t>
            </a:r>
          </a:p>
          <a:p>
            <a:r>
              <a:rPr lang="en-GB" noProof="0" dirty="0" smtClean="0"/>
              <a:t>Leave policies and childcare gain positions in the national policy agendas</a:t>
            </a:r>
          </a:p>
          <a:p>
            <a:r>
              <a:rPr lang="en-GB" noProof="0" dirty="0" smtClean="0"/>
              <a:t>In parallel to childcare services developments, increased perception of the need to articulate services and leaves (in </a:t>
            </a:r>
            <a:r>
              <a:rPr lang="en-GB" noProof="0" dirty="0" err="1" smtClean="0"/>
              <a:t>Pt</a:t>
            </a:r>
            <a:r>
              <a:rPr lang="en-GB" noProof="0" dirty="0" smtClean="0"/>
              <a:t> and ES; It? Gr?) </a:t>
            </a:r>
          </a:p>
          <a:p>
            <a:r>
              <a:rPr lang="en-GB" noProof="0" dirty="0" smtClean="0"/>
              <a:t>Gender equality discourses and emerging social policies of fatherhood (in </a:t>
            </a:r>
            <a:r>
              <a:rPr lang="en-GB" noProof="0" dirty="0" err="1" smtClean="0"/>
              <a:t>Pt</a:t>
            </a:r>
            <a:r>
              <a:rPr lang="en-GB" noProof="0" dirty="0" smtClean="0"/>
              <a:t> and ES; It? Gr?)</a:t>
            </a:r>
          </a:p>
          <a:p>
            <a:endParaRPr lang="en-GB" noProof="0" dirty="0"/>
          </a:p>
        </p:txBody>
      </p:sp>
    </p:spTree>
    <p:extLst>
      <p:ext uri="{BB962C8B-B14F-4D97-AF65-F5344CB8AC3E}">
        <p14:creationId xmlns="" xmlns:p14="http://schemas.microsoft.com/office/powerpoint/2010/main" val="43142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67544" y="260648"/>
            <a:ext cx="8136904" cy="1152128"/>
          </a:xfrm>
        </p:spPr>
        <p:txBody>
          <a:bodyPr>
            <a:normAutofit/>
          </a:bodyPr>
          <a:lstStyle/>
          <a:p>
            <a:r>
              <a:rPr lang="en-GB" sz="3200" noProof="0" dirty="0" smtClean="0"/>
              <a:t>Leave  policy turning points in the 4 countries </a:t>
            </a:r>
            <a:endParaRPr lang="en-GB" sz="3200" noProof="0" dirty="0"/>
          </a:p>
        </p:txBody>
      </p:sp>
      <p:sp>
        <p:nvSpPr>
          <p:cNvPr id="3" name="Contenidor de contingut 2"/>
          <p:cNvSpPr>
            <a:spLocks noGrp="1"/>
          </p:cNvSpPr>
          <p:nvPr>
            <p:ph idx="1"/>
          </p:nvPr>
        </p:nvSpPr>
        <p:spPr>
          <a:xfrm>
            <a:off x="467544" y="1268760"/>
            <a:ext cx="8435280" cy="5112568"/>
          </a:xfrm>
        </p:spPr>
        <p:txBody>
          <a:bodyPr>
            <a:normAutofit fontScale="47500" lnSpcReduction="20000"/>
          </a:bodyPr>
          <a:lstStyle/>
          <a:p>
            <a:r>
              <a:rPr lang="en-GB" sz="4200" b="1" noProof="0" dirty="0" smtClean="0"/>
              <a:t>Portugal</a:t>
            </a:r>
            <a:r>
              <a:rPr lang="en-GB" sz="4200" dirty="0" smtClean="0"/>
              <a:t>: </a:t>
            </a:r>
            <a:r>
              <a:rPr lang="en-GB" sz="4200" noProof="0" dirty="0" smtClean="0"/>
              <a:t>2004 obligatory paternity leave– 2009 paradigm shift with global reform</a:t>
            </a:r>
          </a:p>
          <a:p>
            <a:r>
              <a:rPr lang="en-GB" sz="4200" b="1" noProof="0" dirty="0" smtClean="0"/>
              <a:t>Spain: </a:t>
            </a:r>
            <a:r>
              <a:rPr lang="en-GB" sz="4200" noProof="0" dirty="0" smtClean="0"/>
              <a:t>2000 (regional diversification) , 2003 tax benefits for  mothers staying at work, 2007 (relocation in gender equality law, with paternity leave extension and extension of </a:t>
            </a:r>
            <a:r>
              <a:rPr lang="en-GB" sz="4200" noProof="0" dirty="0" err="1" smtClean="0"/>
              <a:t>leave+allowances</a:t>
            </a:r>
            <a:r>
              <a:rPr lang="en-GB" sz="4200" noProof="0" dirty="0" smtClean="0"/>
              <a:t> for dependants), 2011-12 austerity measures</a:t>
            </a:r>
          </a:p>
          <a:p>
            <a:r>
              <a:rPr lang="en-GB" sz="4200" b="1" noProof="0" dirty="0" smtClean="0"/>
              <a:t>Italy</a:t>
            </a:r>
            <a:r>
              <a:rPr lang="en-GB" sz="4200" noProof="0" dirty="0" smtClean="0"/>
              <a:t> (introduction 30% payment, 2013 introduction of compulsory paternity leave) </a:t>
            </a:r>
          </a:p>
          <a:p>
            <a:r>
              <a:rPr lang="en-GB" sz="4200" b="1" noProof="0" dirty="0" smtClean="0"/>
              <a:t>Greece</a:t>
            </a:r>
            <a:r>
              <a:rPr lang="en-GB" sz="4200" noProof="0" dirty="0" smtClean="0"/>
              <a:t> (development in the provision of reduced working hours or in blocks of time first 1999 in the public then </a:t>
            </a:r>
            <a:r>
              <a:rPr lang="en-GB" sz="4200" dirty="0" smtClean="0"/>
              <a:t>in </a:t>
            </a:r>
            <a:r>
              <a:rPr lang="en-GB" sz="4200" noProof="0" dirty="0" smtClean="0"/>
              <a:t>private sector in 2004; 2008 special extension of maternity leave in private sector, 2012 austerity measures affecting collective bargaining)</a:t>
            </a:r>
          </a:p>
          <a:p>
            <a:endParaRPr lang="en-GB" noProof="0" dirty="0" smtClean="0"/>
          </a:p>
          <a:p>
            <a:pPr marL="0" indent="0">
              <a:buNone/>
            </a:pPr>
            <a:r>
              <a:rPr lang="en-GB" b="1" noProof="0" dirty="0" smtClean="0">
                <a:solidFill>
                  <a:schemeClr val="accent1"/>
                </a:solidFill>
              </a:rPr>
              <a:t>Relevant actors:</a:t>
            </a:r>
          </a:p>
          <a:p>
            <a:pPr>
              <a:buFontTx/>
              <a:buChar char="-"/>
            </a:pPr>
            <a:r>
              <a:rPr lang="en-GB" b="1" noProof="0" dirty="0" smtClean="0">
                <a:solidFill>
                  <a:schemeClr val="accent1"/>
                </a:solidFill>
              </a:rPr>
              <a:t>Trade unions</a:t>
            </a:r>
          </a:p>
          <a:p>
            <a:pPr>
              <a:buFontTx/>
              <a:buChar char="-"/>
            </a:pPr>
            <a:r>
              <a:rPr lang="en-GB" b="1" noProof="0" dirty="0" smtClean="0">
                <a:solidFill>
                  <a:schemeClr val="accent1"/>
                </a:solidFill>
              </a:rPr>
              <a:t>State feminists</a:t>
            </a:r>
          </a:p>
          <a:p>
            <a:pPr>
              <a:buFontTx/>
              <a:buChar char="-"/>
            </a:pPr>
            <a:r>
              <a:rPr lang="en-GB" b="1" noProof="0" dirty="0" smtClean="0">
                <a:solidFill>
                  <a:schemeClr val="accent1"/>
                </a:solidFill>
              </a:rPr>
              <a:t>Regions (in Spain)</a:t>
            </a:r>
          </a:p>
          <a:p>
            <a:pPr>
              <a:buFontTx/>
              <a:buChar char="-"/>
            </a:pPr>
            <a:r>
              <a:rPr lang="en-GB" b="1" noProof="0" dirty="0" smtClean="0">
                <a:solidFill>
                  <a:schemeClr val="accent1"/>
                </a:solidFill>
              </a:rPr>
              <a:t>The public sector as employer (in Greece, in Spain)</a:t>
            </a:r>
          </a:p>
          <a:p>
            <a:pPr>
              <a:buFontTx/>
              <a:buChar char="-"/>
            </a:pPr>
            <a:r>
              <a:rPr lang="en-GB" b="1" noProof="0" dirty="0" smtClean="0">
                <a:solidFill>
                  <a:schemeClr val="accent1"/>
                </a:solidFill>
              </a:rPr>
              <a:t>The European Union (Parental leave directives, childcare recommendations, Employment and gender equality strategies...)</a:t>
            </a:r>
          </a:p>
          <a:p>
            <a:endParaRPr lang="en-GB" noProof="0" dirty="0"/>
          </a:p>
        </p:txBody>
      </p:sp>
    </p:spTree>
    <p:extLst>
      <p:ext uri="{BB962C8B-B14F-4D97-AF65-F5344CB8AC3E}">
        <p14:creationId xmlns="" xmlns:p14="http://schemas.microsoft.com/office/powerpoint/2010/main" val="3766317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075240" cy="706090"/>
          </a:xfrm>
        </p:spPr>
        <p:txBody>
          <a:bodyPr>
            <a:normAutofit fontScale="90000"/>
          </a:bodyPr>
          <a:lstStyle/>
          <a:p>
            <a:r>
              <a:rPr lang="en-GB" noProof="0" dirty="0" smtClean="0"/>
              <a:t>Relevant indicators</a:t>
            </a:r>
            <a:endParaRPr lang="en-GB" noProof="0" dirty="0"/>
          </a:p>
        </p:txBody>
      </p:sp>
      <p:sp>
        <p:nvSpPr>
          <p:cNvPr id="3" name="Contenidor de contingut 2"/>
          <p:cNvSpPr>
            <a:spLocks noGrp="1"/>
          </p:cNvSpPr>
          <p:nvPr>
            <p:ph idx="1"/>
          </p:nvPr>
        </p:nvSpPr>
        <p:spPr>
          <a:xfrm>
            <a:off x="457200" y="1196752"/>
            <a:ext cx="8229600" cy="4929411"/>
          </a:xfrm>
        </p:spPr>
        <p:txBody>
          <a:bodyPr>
            <a:normAutofit/>
          </a:bodyPr>
          <a:lstStyle/>
          <a:p>
            <a:pPr marL="0" indent="0">
              <a:buNone/>
            </a:pPr>
            <a:r>
              <a:rPr lang="en-GB" sz="2400" noProof="0" dirty="0" smtClean="0"/>
              <a:t>Fertility is clearly below EU average, slight recoveries in some years, now decreasing number of births from 2008 (particularly  from 2012) </a:t>
            </a:r>
          </a:p>
          <a:p>
            <a:endParaRPr lang="en-GB" sz="2400" noProof="0" dirty="0" smtClean="0"/>
          </a:p>
          <a:p>
            <a:endParaRPr lang="en-GB" sz="2400" noProof="0" dirty="0" smtClean="0"/>
          </a:p>
          <a:p>
            <a:endParaRPr lang="en-GB" sz="2400" noProof="0" dirty="0" smtClean="0"/>
          </a:p>
          <a:p>
            <a:endParaRPr lang="en-GB" sz="2400" noProof="0" dirty="0" smtClean="0"/>
          </a:p>
          <a:p>
            <a:pPr marL="0" indent="0">
              <a:buNone/>
            </a:pPr>
            <a:endParaRPr lang="en-GB" sz="2400" noProof="0" dirty="0" smtClean="0"/>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11413" y="2636912"/>
            <a:ext cx="8213526" cy="136892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59741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7794" y="1340768"/>
            <a:ext cx="8056983" cy="43204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827584" y="198366"/>
            <a:ext cx="7632848" cy="923330"/>
          </a:xfrm>
          <a:prstGeom prst="rect">
            <a:avLst/>
          </a:prstGeom>
        </p:spPr>
        <p:txBody>
          <a:bodyPr wrap="square">
            <a:spAutoFit/>
          </a:bodyPr>
          <a:lstStyle/>
          <a:p>
            <a:r>
              <a:rPr lang="en-US" dirty="0" smtClean="0"/>
              <a:t>Chart. Change </a:t>
            </a:r>
            <a:r>
              <a:rPr lang="en-US" dirty="0"/>
              <a:t>in the distribution of employment status among couple households from 1994 to </a:t>
            </a:r>
            <a:r>
              <a:rPr lang="en-US" dirty="0" smtClean="0"/>
              <a:t>2008 in selected countries </a:t>
            </a:r>
            <a:r>
              <a:rPr lang="en-US" dirty="0"/>
              <a:t>(Source: OECD Family </a:t>
            </a:r>
            <a:r>
              <a:rPr lang="en-US" dirty="0" smtClean="0"/>
              <a:t>Database</a:t>
            </a:r>
            <a:r>
              <a:rPr lang="en-US" dirty="0"/>
              <a:t> LMF2.2.B </a:t>
            </a:r>
            <a:r>
              <a:rPr lang="en-US" dirty="0" smtClean="0"/>
              <a:t> Chart)</a:t>
            </a:r>
            <a:endParaRPr lang="es-ES" dirty="0"/>
          </a:p>
        </p:txBody>
      </p:sp>
    </p:spTree>
    <p:extLst>
      <p:ext uri="{BB962C8B-B14F-4D97-AF65-F5344CB8AC3E}">
        <p14:creationId xmlns="" xmlns:p14="http://schemas.microsoft.com/office/powerpoint/2010/main" val="1768107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576" y="1412776"/>
            <a:ext cx="7374847" cy="32979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0416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43608" y="1196752"/>
            <a:ext cx="6768752" cy="4741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38315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7778" y="548680"/>
            <a:ext cx="7490686" cy="590465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964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147248" cy="634082"/>
          </a:xfrm>
        </p:spPr>
        <p:txBody>
          <a:bodyPr>
            <a:normAutofit fontScale="90000"/>
          </a:bodyPr>
          <a:lstStyle/>
          <a:p>
            <a:r>
              <a:rPr lang="en-GB" noProof="0" dirty="0" smtClean="0"/>
              <a:t>Conclusions (1)</a:t>
            </a:r>
            <a:endParaRPr lang="en-GB" noProof="0" dirty="0"/>
          </a:p>
        </p:txBody>
      </p:sp>
      <p:sp>
        <p:nvSpPr>
          <p:cNvPr id="3" name="Contenidor de contingut 2"/>
          <p:cNvSpPr>
            <a:spLocks noGrp="1"/>
          </p:cNvSpPr>
          <p:nvPr>
            <p:ph idx="1"/>
          </p:nvPr>
        </p:nvSpPr>
        <p:spPr>
          <a:xfrm>
            <a:off x="457200" y="980728"/>
            <a:ext cx="8291264" cy="5472608"/>
          </a:xfrm>
        </p:spPr>
        <p:txBody>
          <a:bodyPr>
            <a:noAutofit/>
          </a:bodyPr>
          <a:lstStyle/>
          <a:p>
            <a:r>
              <a:rPr lang="en-GB" sz="1800" noProof="0" dirty="0" smtClean="0"/>
              <a:t>In the last decade Southern European countries have shifted away from the male-breadwinner reference, both in terms of household patterns and policy models. </a:t>
            </a:r>
          </a:p>
          <a:p>
            <a:r>
              <a:rPr lang="en-GB" sz="1800" noProof="0" dirty="0" smtClean="0"/>
              <a:t>The new dominant pattern for families with children is the dual earner household connected both to early education and care services and to informal care arrangements within the extended family networks or the informal market.  </a:t>
            </a:r>
          </a:p>
          <a:p>
            <a:r>
              <a:rPr lang="en-GB" sz="1800" noProof="0" dirty="0" smtClean="0"/>
              <a:t>Portugal has consolidated its differential trajectory with a policy model more adapted to its high rates of full-time dual earning.</a:t>
            </a:r>
          </a:p>
          <a:p>
            <a:r>
              <a:rPr lang="en-GB" sz="1800" noProof="0" dirty="0" smtClean="0"/>
              <a:t>The crisis in recent years is further deteriorating the male breadwinner model , meaning the activation of women (particularly adult women in central ages) and worst working conditions for all women and men. Plus migration issues.</a:t>
            </a:r>
          </a:p>
          <a:p>
            <a:pPr lvl="0"/>
            <a:r>
              <a:rPr lang="en-GB" sz="1800" noProof="0" dirty="0" smtClean="0"/>
              <a:t>Work-family-childcare policies had improved in the last decade (influenced by EU and international trends) Important development of formal childcare </a:t>
            </a:r>
          </a:p>
          <a:p>
            <a:pPr lvl="0"/>
            <a:r>
              <a:rPr lang="en-GB" sz="1800" noProof="0" dirty="0" smtClean="0"/>
              <a:t>Formally the improved leave systems remain intact up to date (take up rates patterns high for those entitled with less users due to fertility and eligibility decline)</a:t>
            </a:r>
          </a:p>
          <a:p>
            <a:pPr lvl="0"/>
            <a:r>
              <a:rPr lang="en-GB" sz="1800" noProof="0" dirty="0" smtClean="0"/>
              <a:t>Cuts in family policies are focusing on child benefits (increase of child poverty)</a:t>
            </a:r>
          </a:p>
          <a:p>
            <a:r>
              <a:rPr lang="en-GB" sz="1800" noProof="0" dirty="0" smtClean="0"/>
              <a:t>Focus on fathers:  amongst those entitled,  more use and improved gender sharing observed in Portugal and Spain, where data is available.</a:t>
            </a:r>
          </a:p>
          <a:p>
            <a:endParaRPr lang="en-GB" sz="1800" noProof="0" dirty="0" smtClean="0"/>
          </a:p>
        </p:txBody>
      </p:sp>
    </p:spTree>
    <p:extLst>
      <p:ext uri="{BB962C8B-B14F-4D97-AF65-F5344CB8AC3E}">
        <p14:creationId xmlns="" xmlns:p14="http://schemas.microsoft.com/office/powerpoint/2010/main" val="2356585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19256" cy="922114"/>
          </a:xfrm>
        </p:spPr>
        <p:txBody>
          <a:bodyPr/>
          <a:lstStyle/>
          <a:p>
            <a:r>
              <a:rPr lang="en-GB" noProof="0" dirty="0" smtClean="0"/>
              <a:t>Conclusions (2)</a:t>
            </a:r>
            <a:endParaRPr lang="en-GB" noProof="0" dirty="0"/>
          </a:p>
        </p:txBody>
      </p:sp>
      <p:sp>
        <p:nvSpPr>
          <p:cNvPr id="3" name="Contenidor de contingut 2"/>
          <p:cNvSpPr>
            <a:spLocks noGrp="1"/>
          </p:cNvSpPr>
          <p:nvPr>
            <p:ph idx="1"/>
          </p:nvPr>
        </p:nvSpPr>
        <p:spPr>
          <a:xfrm>
            <a:off x="457200" y="1268760"/>
            <a:ext cx="8291264" cy="5184576"/>
          </a:xfrm>
        </p:spPr>
        <p:txBody>
          <a:bodyPr>
            <a:normAutofit fontScale="70000" lnSpcReduction="20000"/>
          </a:bodyPr>
          <a:lstStyle/>
          <a:p>
            <a:pPr marL="0" indent="0">
              <a:buNone/>
            </a:pPr>
            <a:r>
              <a:rPr lang="en-GB" noProof="0" dirty="0" smtClean="0"/>
              <a:t>The previous “rudimentary” leave systems have improved in the 4 countries in the last decade, while Portugal has produced a paradigm shift:</a:t>
            </a:r>
          </a:p>
          <a:p>
            <a:pPr marL="0" indent="0">
              <a:buNone/>
            </a:pPr>
            <a:r>
              <a:rPr lang="en-GB" noProof="0" dirty="0" smtClean="0"/>
              <a:t>-	Improvement of the maternity leave - Better coverage (including low paid schemes for employed mothers not reaching  contributory payment requirements)</a:t>
            </a:r>
          </a:p>
          <a:p>
            <a:pPr marL="0" indent="0">
              <a:buNone/>
            </a:pPr>
            <a:r>
              <a:rPr lang="en-GB" noProof="0" dirty="0" smtClean="0"/>
              <a:t>-	Paternity leave granted (except in the Greek public sector, last in 2013 Italy)</a:t>
            </a:r>
          </a:p>
          <a:p>
            <a:pPr marL="0" indent="0">
              <a:buNone/>
            </a:pPr>
            <a:r>
              <a:rPr lang="en-GB" noProof="0" dirty="0" smtClean="0"/>
              <a:t>-	Movement away from unpaid parental leave schemes </a:t>
            </a:r>
          </a:p>
          <a:p>
            <a:pPr marL="0" indent="0">
              <a:buNone/>
            </a:pPr>
            <a:r>
              <a:rPr lang="en-GB" noProof="0" dirty="0" smtClean="0"/>
              <a:t>-	Extension of reduced working hours with the possibility/trend of alternative full-time options to extend paid leave</a:t>
            </a:r>
          </a:p>
          <a:p>
            <a:pPr marL="0" indent="0">
              <a:buNone/>
            </a:pPr>
            <a:r>
              <a:rPr lang="en-GB" noProof="0" dirty="0" smtClean="0"/>
              <a:t>Resulting in improved take-up rates, when measures and data are available.</a:t>
            </a:r>
          </a:p>
          <a:p>
            <a:pPr marL="0" indent="0">
              <a:buNone/>
            </a:pPr>
            <a:r>
              <a:rPr lang="en-GB" noProof="0" dirty="0" smtClean="0"/>
              <a:t>Early Childhood Education and Care (ECEC) services have developed in the  four countries (rather than informal migrant household assistant solutions, more frequently related to elderly care?) articulating a complementary relationship in Portugal and Spain.</a:t>
            </a:r>
          </a:p>
        </p:txBody>
      </p:sp>
    </p:spTree>
    <p:extLst>
      <p:ext uri="{BB962C8B-B14F-4D97-AF65-F5344CB8AC3E}">
        <p14:creationId xmlns="" xmlns:p14="http://schemas.microsoft.com/office/powerpoint/2010/main" val="227989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19256" cy="922114"/>
          </a:xfrm>
        </p:spPr>
        <p:txBody>
          <a:bodyPr/>
          <a:lstStyle/>
          <a:p>
            <a:r>
              <a:rPr lang="en-GB" noProof="0" dirty="0" smtClean="0"/>
              <a:t>Conclusions (3)</a:t>
            </a:r>
            <a:endParaRPr lang="en-GB" noProof="0" dirty="0"/>
          </a:p>
        </p:txBody>
      </p:sp>
      <p:sp>
        <p:nvSpPr>
          <p:cNvPr id="3" name="Contenidor de contingut 2"/>
          <p:cNvSpPr>
            <a:spLocks noGrp="1"/>
          </p:cNvSpPr>
          <p:nvPr>
            <p:ph idx="1"/>
          </p:nvPr>
        </p:nvSpPr>
        <p:spPr>
          <a:xfrm>
            <a:off x="467544" y="1340768"/>
            <a:ext cx="7992888" cy="5256584"/>
          </a:xfrm>
        </p:spPr>
        <p:txBody>
          <a:bodyPr>
            <a:normAutofit fontScale="85000" lnSpcReduction="20000"/>
          </a:bodyPr>
          <a:lstStyle/>
          <a:p>
            <a:pPr marL="0" indent="0">
              <a:buNone/>
            </a:pPr>
            <a:r>
              <a:rPr lang="en-GB" noProof="0" dirty="0" smtClean="0"/>
              <a:t>Finally from research perspective</a:t>
            </a:r>
          </a:p>
          <a:p>
            <a:r>
              <a:rPr lang="en-GB" noProof="0" dirty="0" smtClean="0"/>
              <a:t>Data gaps have been improved in Portugal, Spain and Italy -to some extent-,  remaining a difficulty for monitoring Greece </a:t>
            </a:r>
            <a:r>
              <a:rPr lang="en-GB" sz="2400" noProof="0" dirty="0" smtClean="0"/>
              <a:t>(where data started to be collected 2 years ago by labour inspectors)</a:t>
            </a:r>
          </a:p>
          <a:p>
            <a:r>
              <a:rPr lang="en-GB" noProof="0" dirty="0" smtClean="0"/>
              <a:t>Is male unemployment and casualization shaping new work-family arrangements? New patterns of allocation of time involving redistributions of childcare and domestic tasks?</a:t>
            </a:r>
          </a:p>
          <a:p>
            <a:r>
              <a:rPr lang="en-GB" noProof="0" dirty="0" smtClean="0"/>
              <a:t>How will emerging low parental leave payments affect gender sharing in this group of countries?</a:t>
            </a:r>
          </a:p>
          <a:p>
            <a:r>
              <a:rPr lang="en-GB" noProof="0" dirty="0" smtClean="0"/>
              <a:t>Portugal clearly consolidates a divergent pattern.</a:t>
            </a:r>
          </a:p>
          <a:p>
            <a:r>
              <a:rPr lang="en-GB" noProof="0" dirty="0" smtClean="0"/>
              <a:t>But which label would be appropriate for the rest of the group ?</a:t>
            </a:r>
          </a:p>
          <a:p>
            <a:pPr lvl="0"/>
            <a:endParaRPr lang="en-GB" noProof="0" dirty="0" smtClean="0"/>
          </a:p>
          <a:p>
            <a:endParaRPr lang="en-GB" noProof="0" dirty="0" smtClean="0"/>
          </a:p>
          <a:p>
            <a:endParaRPr lang="en-GB" noProof="0" dirty="0" smtClean="0"/>
          </a:p>
          <a:p>
            <a:endParaRPr lang="en-GB" noProof="0" dirty="0" smtClean="0"/>
          </a:p>
        </p:txBody>
      </p:sp>
    </p:spTree>
    <p:extLst>
      <p:ext uri="{BB962C8B-B14F-4D97-AF65-F5344CB8AC3E}">
        <p14:creationId xmlns="" xmlns:p14="http://schemas.microsoft.com/office/powerpoint/2010/main" val="254531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GB" noProof="0" dirty="0" smtClean="0"/>
              <a:t>References</a:t>
            </a:r>
            <a:endParaRPr lang="en-GB" noProof="0" dirty="0"/>
          </a:p>
        </p:txBody>
      </p:sp>
      <p:sp>
        <p:nvSpPr>
          <p:cNvPr id="3" name="2 Marcador de contenido"/>
          <p:cNvSpPr>
            <a:spLocks noGrp="1"/>
          </p:cNvSpPr>
          <p:nvPr>
            <p:ph idx="1"/>
          </p:nvPr>
        </p:nvSpPr>
        <p:spPr/>
        <p:txBody>
          <a:bodyPr>
            <a:normAutofit fontScale="47500" lnSpcReduction="20000"/>
          </a:bodyPr>
          <a:lstStyle/>
          <a:p>
            <a:pPr marL="0" indent="0">
              <a:buNone/>
            </a:pPr>
            <a:r>
              <a:rPr lang="en-GB" noProof="0" dirty="0" err="1" smtClean="0"/>
              <a:t>Addabo</a:t>
            </a:r>
            <a:r>
              <a:rPr lang="en-GB" noProof="0" dirty="0" smtClean="0"/>
              <a:t>, T. &amp;</a:t>
            </a:r>
            <a:r>
              <a:rPr lang="en-GB" noProof="0" dirty="0" err="1" smtClean="0"/>
              <a:t>Giovannini</a:t>
            </a:r>
            <a:r>
              <a:rPr lang="en-GB" noProof="0" dirty="0" smtClean="0"/>
              <a:t>, D. ‘Italy country note’</a:t>
            </a:r>
          </a:p>
          <a:p>
            <a:pPr marL="0" indent="0">
              <a:buNone/>
            </a:pPr>
            <a:r>
              <a:rPr lang="en-GB" noProof="0" dirty="0" smtClean="0"/>
              <a:t>Escobedo, A. &amp; </a:t>
            </a:r>
            <a:r>
              <a:rPr lang="en-GB" noProof="0" dirty="0" err="1" smtClean="0"/>
              <a:t>Meil</a:t>
            </a:r>
            <a:r>
              <a:rPr lang="en-GB" noProof="0" dirty="0" smtClean="0"/>
              <a:t>, G. ‘Spain country note’</a:t>
            </a:r>
          </a:p>
          <a:p>
            <a:pPr marL="0" indent="0">
              <a:buNone/>
            </a:pPr>
            <a:r>
              <a:rPr lang="en-GB" noProof="0" dirty="0" err="1" smtClean="0"/>
              <a:t>Hatzivarnava</a:t>
            </a:r>
            <a:r>
              <a:rPr lang="en-GB" noProof="0" dirty="0" smtClean="0"/>
              <a:t>, E. &amp; </a:t>
            </a:r>
            <a:r>
              <a:rPr lang="en-GB" noProof="0" dirty="0" err="1" smtClean="0"/>
              <a:t>Karamesini</a:t>
            </a:r>
            <a:r>
              <a:rPr lang="en-GB" noProof="0" dirty="0" smtClean="0"/>
              <a:t>, M. ‘Greece country note’</a:t>
            </a:r>
          </a:p>
          <a:p>
            <a:pPr marL="0" indent="0">
              <a:buNone/>
            </a:pPr>
            <a:r>
              <a:rPr lang="en-GB" noProof="0" dirty="0" smtClean="0"/>
              <a:t>Wall, K. &amp; </a:t>
            </a:r>
            <a:r>
              <a:rPr lang="en-GB" noProof="0" dirty="0" err="1" smtClean="0"/>
              <a:t>Leitao</a:t>
            </a:r>
            <a:r>
              <a:rPr lang="en-GB" noProof="0" dirty="0" smtClean="0"/>
              <a:t>, M. ‘Portugal country note’</a:t>
            </a:r>
          </a:p>
          <a:p>
            <a:pPr marL="0" indent="0">
              <a:buNone/>
            </a:pPr>
            <a:r>
              <a:rPr lang="en-GB" noProof="0" dirty="0" smtClean="0"/>
              <a:t>in: P. Moss (ed.) (2013)International Review of Leave Policies and Research 2013. Available at: </a:t>
            </a:r>
            <a:r>
              <a:rPr lang="en-GB" noProof="0" dirty="0" smtClean="0">
                <a:hlinkClick r:id="rId2"/>
              </a:rPr>
              <a:t>http://www.leavenetwork.org/lp_and_r_reports/</a:t>
            </a:r>
            <a:endParaRPr lang="en-GB" noProof="0" dirty="0" smtClean="0"/>
          </a:p>
          <a:p>
            <a:pPr marL="0" indent="0">
              <a:buNone/>
            </a:pPr>
            <a:endParaRPr lang="en-GB" noProof="0" dirty="0" smtClean="0"/>
          </a:p>
          <a:p>
            <a:pPr marL="0" indent="0">
              <a:buNone/>
            </a:pPr>
            <a:r>
              <a:rPr lang="en-GB" noProof="0" dirty="0" smtClean="0"/>
              <a:t>Wall, Karin, Escobedo, Anna (2013). Parental leave policies, gender equity and family well-being in Europe. In Moreno </a:t>
            </a:r>
            <a:r>
              <a:rPr lang="en-GB" noProof="0" dirty="0" err="1" smtClean="0"/>
              <a:t>Minguez</a:t>
            </a:r>
            <a:r>
              <a:rPr lang="en-GB" noProof="0" dirty="0" smtClean="0"/>
              <a:t>, Almudena. (Eds.), </a:t>
            </a:r>
            <a:r>
              <a:rPr lang="en-GB" i="1" noProof="0" dirty="0" smtClean="0"/>
              <a:t>Family well-being: European perspectives</a:t>
            </a:r>
            <a:r>
              <a:rPr lang="en-GB" noProof="0" dirty="0" smtClean="0"/>
              <a:t> (pp. 103-130). [London]: Social Indicators Research Series, Springer.</a:t>
            </a:r>
          </a:p>
          <a:p>
            <a:pPr marL="0" indent="0">
              <a:buNone/>
            </a:pPr>
            <a:endParaRPr lang="en-GB" noProof="0" dirty="0" smtClean="0"/>
          </a:p>
          <a:p>
            <a:pPr marL="0" indent="0">
              <a:buNone/>
            </a:pPr>
            <a:r>
              <a:rPr lang="en-GB" noProof="0" dirty="0" smtClean="0"/>
              <a:t>Other data and indicators from:</a:t>
            </a:r>
          </a:p>
          <a:p>
            <a:r>
              <a:rPr lang="en-GB" noProof="0" dirty="0" smtClean="0"/>
              <a:t>http://www.oecd.org/els/soc/oecdfamilydatabase.htm</a:t>
            </a:r>
          </a:p>
          <a:p>
            <a:r>
              <a:rPr lang="en-GB" u="sng" noProof="0" dirty="0" smtClean="0">
                <a:hlinkClick r:id="rId3"/>
              </a:rPr>
              <a:t>http://epp.eurostat.ec.europa.eu/portal/page/portal/employment_social_policy_equality/equality/indicators_gender</a:t>
            </a:r>
            <a:endParaRPr lang="en-GB" u="sng" noProof="0" dirty="0" smtClean="0"/>
          </a:p>
          <a:p>
            <a:pPr>
              <a:buNone/>
            </a:pPr>
            <a:endParaRPr lang="en-GB" noProof="0" dirty="0" smtClean="0"/>
          </a:p>
          <a:p>
            <a:pPr>
              <a:buNone/>
            </a:pPr>
            <a:r>
              <a:rPr lang="en-GB" noProof="0" dirty="0" smtClean="0"/>
              <a:t>We are grateful to all criticism and comments received before, during and after the presentation ,  particularly from colleagues from Southern European countries.  Following these comments, we have </a:t>
            </a:r>
            <a:r>
              <a:rPr lang="en-GB" noProof="0" dirty="0" err="1" smtClean="0"/>
              <a:t>tintroduced</a:t>
            </a:r>
            <a:r>
              <a:rPr lang="en-GB" noProof="0" dirty="0" smtClean="0"/>
              <a:t> some revisions to this presentation.</a:t>
            </a:r>
          </a:p>
          <a:p>
            <a:pPr marL="0" indent="0">
              <a:buNone/>
            </a:pPr>
            <a:endParaRPr lang="en-GB" noProof="0" dirty="0"/>
          </a:p>
        </p:txBody>
      </p:sp>
    </p:spTree>
    <p:extLst>
      <p:ext uri="{BB962C8B-B14F-4D97-AF65-F5344CB8AC3E}">
        <p14:creationId xmlns="" xmlns:p14="http://schemas.microsoft.com/office/powerpoint/2010/main" val="514651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457200" y="1295400"/>
            <a:ext cx="8305800" cy="5105400"/>
          </a:xfrm>
        </p:spPr>
        <p:txBody>
          <a:bodyPr/>
          <a:lstStyle/>
          <a:p>
            <a:pPr marL="758825" indent="-758825" algn="just" eaLnBrk="1" hangingPunct="1">
              <a:buFont typeface="Wingdings" pitchFamily="2" charset="2"/>
              <a:buNone/>
            </a:pPr>
            <a:endParaRPr lang="en-GB" altLang="ca-ES" sz="2000" b="1" noProof="0" dirty="0" smtClean="0">
              <a:latin typeface="Arial" charset="0"/>
              <a:cs typeface="Times New Roman" pitchFamily="18" charset="0"/>
            </a:endParaRPr>
          </a:p>
          <a:p>
            <a:pPr marL="758825" indent="-758825" algn="just" eaLnBrk="1" hangingPunct="1">
              <a:buFont typeface="Wingdings" pitchFamily="2" charset="2"/>
              <a:buNone/>
            </a:pPr>
            <a:endParaRPr lang="en-GB" altLang="ca-ES" sz="2000" b="1" noProof="0" dirty="0" smtClean="0">
              <a:latin typeface="Arial" charset="0"/>
              <a:cs typeface="Times New Roman" pitchFamily="18" charset="0"/>
            </a:endParaRPr>
          </a:p>
          <a:p>
            <a:pPr marL="758825" indent="-758825" algn="ctr" eaLnBrk="1" hangingPunct="1">
              <a:buFont typeface="Wingdings" pitchFamily="2" charset="2"/>
              <a:buNone/>
            </a:pPr>
            <a:r>
              <a:rPr lang="en-GB" altLang="ca-ES" sz="2800" b="1" noProof="0" dirty="0" smtClean="0">
                <a:latin typeface="Arial" charset="0"/>
                <a:cs typeface="Times New Roman" pitchFamily="18" charset="0"/>
              </a:rPr>
              <a:t>Thanks for your attention</a:t>
            </a:r>
          </a:p>
          <a:p>
            <a:pPr marL="758825" indent="-758825" algn="ctr" eaLnBrk="1" hangingPunct="1">
              <a:buFont typeface="Wingdings" pitchFamily="2" charset="2"/>
              <a:buNone/>
            </a:pPr>
            <a:endParaRPr lang="en-GB" altLang="ca-ES" sz="2800" b="1" noProof="0" dirty="0" smtClean="0">
              <a:latin typeface="Arial" charset="0"/>
              <a:cs typeface="Times New Roman" pitchFamily="18" charset="0"/>
            </a:endParaRPr>
          </a:p>
          <a:p>
            <a:pPr marL="758825" indent="-758825" algn="ctr" eaLnBrk="1" hangingPunct="1">
              <a:buFont typeface="Wingdings" pitchFamily="2" charset="2"/>
              <a:buNone/>
            </a:pPr>
            <a:r>
              <a:rPr lang="en-GB" altLang="ca-ES" sz="2800" b="1" noProof="0" dirty="0" smtClean="0">
                <a:latin typeface="Arial" charset="0"/>
                <a:cs typeface="Times New Roman" pitchFamily="18" charset="0"/>
                <a:hlinkClick r:id="rId3"/>
              </a:rPr>
              <a:t>anna.escobedo@ub.edu</a:t>
            </a:r>
            <a:endParaRPr lang="en-GB" altLang="ca-ES" sz="2800" b="1" noProof="0" dirty="0" smtClean="0">
              <a:latin typeface="Arial" charset="0"/>
              <a:cs typeface="Times New Roman" pitchFamily="18" charset="0"/>
            </a:endParaRPr>
          </a:p>
          <a:p>
            <a:pPr marL="758825" indent="-758825" algn="ctr">
              <a:buNone/>
            </a:pPr>
            <a:r>
              <a:rPr lang="en-GB" altLang="ca-ES" sz="2800" b="1" noProof="0" dirty="0" smtClean="0">
                <a:latin typeface="Arial" charset="0"/>
                <a:cs typeface="Times New Roman" pitchFamily="18" charset="0"/>
                <a:hlinkClick r:id="rId4"/>
              </a:rPr>
              <a:t>karin.wall@ics.ul.pt</a:t>
            </a:r>
            <a:endParaRPr lang="en-GB" altLang="ca-ES" sz="2800" b="1" noProof="0" dirty="0" smtClean="0">
              <a:latin typeface="Arial" charset="0"/>
              <a:cs typeface="Times New Roman" pitchFamily="18" charset="0"/>
            </a:endParaRPr>
          </a:p>
          <a:p>
            <a:pPr marL="758825" indent="-758825" algn="ctr">
              <a:buNone/>
            </a:pPr>
            <a:endParaRPr lang="ca-ES" altLang="ca-ES" sz="2800" b="1" dirty="0">
              <a:latin typeface="Arial" charset="0"/>
              <a:cs typeface="Times New Roman" pitchFamily="18" charset="0"/>
            </a:endParaRPr>
          </a:p>
          <a:p>
            <a:pPr marL="758825" indent="-758825" algn="ctr" eaLnBrk="1" hangingPunct="1">
              <a:buFont typeface="Wingdings" pitchFamily="2" charset="2"/>
              <a:buNone/>
            </a:pPr>
            <a:endParaRPr lang="ca-ES" altLang="ca-ES" sz="2800" b="1" dirty="0" smtClean="0">
              <a:latin typeface="Arial" charset="0"/>
              <a:cs typeface="Times New Roman" pitchFamily="18" charset="0"/>
            </a:endParaRPr>
          </a:p>
        </p:txBody>
      </p:sp>
    </p:spTree>
    <p:extLst>
      <p:ext uri="{BB962C8B-B14F-4D97-AF65-F5344CB8AC3E}">
        <p14:creationId xmlns="" xmlns:p14="http://schemas.microsoft.com/office/powerpoint/2010/main" val="451945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824" y="-13298"/>
            <a:ext cx="8854008" cy="664050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698137394"/>
      </p:ext>
    </p:extLst>
  </p:cSld>
  <p:clrMapOvr>
    <a:masterClrMapping/>
  </p:clrMapOvr>
</p:sld>
</file>

<file path=ppt/theme/theme1.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elo de apresentação predefinido">
  <a:themeElements>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elo de apresentação predefini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elo de apresentação predefini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elo de apresentação predefini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elo de apresentação predefini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elo de apresentação predefini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elo de apresentação predefini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elo de apresentação predefini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elo de apresentação predefini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elo de apresentação predefini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elo de apresentação predefini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elo de apresentação predefini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elo de apresentação predefini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3361</TotalTime>
  <Words>2012</Words>
  <Application>Microsoft Office PowerPoint</Application>
  <PresentationFormat>On-screen Show (4:3)</PresentationFormat>
  <Paragraphs>233</Paragraphs>
  <Slides>23</Slides>
  <Notes>5</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Tema de l'Office</vt:lpstr>
      <vt:lpstr>Modelo de apresentação predefinido</vt:lpstr>
      <vt:lpstr>Southern European revision of leave policies in the last decade  (Greece, Italy, Spain and Portugal) </vt:lpstr>
      <vt:lpstr>Contents</vt:lpstr>
      <vt:lpstr>‘Leave models’</vt:lpstr>
      <vt:lpstr>Slide 4</vt:lpstr>
      <vt:lpstr>Slide 5</vt:lpstr>
      <vt:lpstr>Slide 6</vt:lpstr>
      <vt:lpstr>Slide 7</vt:lpstr>
      <vt:lpstr>Slide 8</vt:lpstr>
      <vt:lpstr>Slide 9</vt:lpstr>
      <vt:lpstr>Slide 10</vt:lpstr>
      <vt:lpstr>Leave  policy pathways in the 4 countries (relevant evolutions)</vt:lpstr>
      <vt:lpstr>Leave  policy turning points in the 4 countries </vt:lpstr>
      <vt:lpstr>Relevant indicators</vt:lpstr>
      <vt:lpstr>Slide 14</vt:lpstr>
      <vt:lpstr>Slide 15</vt:lpstr>
      <vt:lpstr>Slide 16</vt:lpstr>
      <vt:lpstr>Slide 17</vt:lpstr>
      <vt:lpstr>Conclusions (1)</vt:lpstr>
      <vt:lpstr>Conclusions (2)</vt:lpstr>
      <vt:lpstr>Conclusions (3)</vt:lpstr>
      <vt:lpstr>References</vt:lpstr>
      <vt:lpstr>Slide 22</vt:lpstr>
      <vt:lpstr>Slide 23</vt:lpstr>
    </vt:vector>
  </TitlesOfParts>
  <Company>Acer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 del PowerPoint</dc:title>
  <dc:creator>Anna Escobedo</dc:creator>
  <cp:lastModifiedBy>moss</cp:lastModifiedBy>
  <cp:revision>92</cp:revision>
  <dcterms:created xsi:type="dcterms:W3CDTF">2013-09-25T13:28:03Z</dcterms:created>
  <dcterms:modified xsi:type="dcterms:W3CDTF">2013-11-11T07:15:44Z</dcterms:modified>
</cp:coreProperties>
</file>